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svg" ContentType="image/sv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5" r:id="rId2"/>
    <p:sldId id="278" r:id="rId3"/>
    <p:sldId id="259" r:id="rId4"/>
    <p:sldId id="260" r:id="rId5"/>
    <p:sldId id="258" r:id="rId6"/>
    <p:sldId id="272" r:id="rId7"/>
    <p:sldId id="273" r:id="rId8"/>
    <p:sldId id="274" r:id="rId9"/>
    <p:sldId id="276" r:id="rId10"/>
    <p:sldId id="267" r:id="rId11"/>
    <p:sldId id="262" r:id="rId12"/>
    <p:sldId id="277" r:id="rId13"/>
    <p:sldId id="288" r:id="rId14"/>
    <p:sldId id="287" r:id="rId15"/>
    <p:sldId id="281" r:id="rId16"/>
    <p:sldId id="282" r:id="rId17"/>
    <p:sldId id="285" r:id="rId18"/>
    <p:sldId id="286" r:id="rId19"/>
    <p:sldId id="280" r:id="rId20"/>
    <p:sldId id="284" r:id="rId21"/>
    <p:sldId id="264" r:id="rId22"/>
    <p:sldId id="279" r:id="rId23"/>
    <p:sldId id="26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81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1B334B"/>
    <a:srgbClr val="F0532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000" autoAdjust="0"/>
    <p:restoredTop sz="94364" autoAdjust="0"/>
  </p:normalViewPr>
  <p:slideViewPr>
    <p:cSldViewPr showGuides="1">
      <p:cViewPr varScale="1">
        <p:scale>
          <a:sx n="104" d="100"/>
          <a:sy n="104" d="100"/>
        </p:scale>
        <p:origin x="-750" y="-78"/>
      </p:cViewPr>
      <p:guideLst>
        <p:guide orient="horz" pos="281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2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DABA8-FD03-4B0D-AF01-01ABB33BFEF9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19D6EF-B6A1-44EC-BBEB-358E2A48B9E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F44E28-6BF7-4727-A390-33A137E6E5ED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6190B00-AF3D-4ACD-ACDE-6303304709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11CFE79D-95E7-45EB-A00E-A13C20653A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47697993-D460-435C-9C74-7AAFDC037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275B198E-7C7E-4A35-A289-C7D7DCCBC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BE55F63B-D0AE-4916-943E-71629096F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17410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AD882B2-034B-4145-B484-AAA1AE8CC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9D8F6E3-9820-406F-9F7D-BCD3D286F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CB31CFE-D3EB-4BCC-8C1F-B5DDF7BE71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A4389A23-67AB-42B8-B4A6-CD29D8C4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6C1C6045-8D36-40A1-9C6D-DE87FB64AD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5609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BA733B-B67F-4D0F-8770-03412A880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0ADDA85B-AADA-46ED-A5AA-D35A667980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C605E36-6CBE-4FA4-96E5-C97C64198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4D25396-54DE-492D-9359-B5E635749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D3534F-0A7F-483E-8DA7-21E0E2249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22419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4EA8576-22B7-495B-9176-BD790D974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FB0357B8-EB67-4372-88B4-88FCFF7EF9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7DC497D8-0B03-4691-A215-F5362C3642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6862F708-3C4F-42A3-B17E-652DA52C1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3757200E-933C-4827-8F9D-FB5E96AEF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F67BC222-F9DF-4207-B43E-B479B5367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487952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2733213-AAC6-4A1B-8698-2A85AC7A1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4C417D5D-6E03-4713-8925-FDCABA4996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0FC9B58B-7B36-4EED-BF73-CE412A4098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5D84CA64-D965-410A-A22A-95F39E31D6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66169F5F-0DFF-4F48-8341-6A2030A84D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0018E87D-5DB1-4212-99CF-FEC09BE81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DE583665-14A3-443C-A678-21B4B04CE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7BDED1F4-5815-43E8-8292-D644388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99489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2113576-431C-4B09-BE4C-4EEF3B49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B7EDF2B8-07FE-4363-894B-DDC16E10C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1928BB28-F4BD-4C23-9A0A-C8721DEDCB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13742E95-FD50-4CB1-8087-8075551AF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3215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DA5E687E-9290-434A-B9E3-66F44D50F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1757BE17-C727-41FA-9CE8-470F79379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CFFE86D-1A1C-46FE-ABEC-8D0D881AB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0893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E376A1A-2738-4B63-8FB7-6FADAE4025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55AAE921-524E-4189-B3A7-5676316023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9C627E12-8D6F-4DCA-A420-023E353B4C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9B86BE03-035D-46A4-8C21-2563A2536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794DFDB8-B752-4066-9AA7-E4428B911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B9BBE450-BDAC-4239-BF11-4AD912A2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832968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C451647D-B164-4F72-A5EE-B230808B22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B98A3904-E15C-44A8-A376-F79C68BDA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7B2AC89-146D-484D-BCEE-4426EC570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5D3BA88C-C8EB-41F4-9412-0F32B3933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418D5E48-2C13-4EE4-ADCD-A1D573E1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18E3DBC-1A08-44C9-84DA-15A2D7CEF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80017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0A2B172-000B-4AE9-AB6C-5B3A15EC2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2597A070-81F1-4920-B6E3-7A700384A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094AD9D9-7CA8-4507-93AB-D51F261F6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C89BBF06-5175-4DA7-8E90-D0468C3D9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61FA7CD-CEF3-4053-9580-9D24A0805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374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AC2463A7-BB92-4317-B3BC-98D90E4C44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E15BDB53-8C9E-4BE4-81F4-E3B6D00011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87203253-5F3A-4E78-A48F-32CB6177C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34384F7-722C-4DAE-B4AD-A52518B0E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E15C5AAC-521E-416A-8686-FA305A820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0069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592974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Равнобедренный треугольник 14">
            <a:extLst>
              <a:ext uri="{FF2B5EF4-FFF2-40B4-BE49-F238E27FC236}">
                <a16:creationId xmlns="" xmlns:a16="http://schemas.microsoft.com/office/drawing/2014/main" id="{B0B5ED3D-57DE-42ED-BE5C-F21A7B8CA5C6}"/>
              </a:ext>
            </a:extLst>
          </p:cNvPr>
          <p:cNvSpPr/>
          <p:nvPr userDrawn="1"/>
        </p:nvSpPr>
        <p:spPr>
          <a:xfrm>
            <a:off x="8211000" y="1809000"/>
            <a:ext cx="405000" cy="349894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: фигура 17">
            <a:extLst>
              <a:ext uri="{FF2B5EF4-FFF2-40B4-BE49-F238E27FC236}">
                <a16:creationId xmlns="" xmlns:a16="http://schemas.microsoft.com/office/drawing/2014/main" id="{B809083B-4451-4809-A466-A78693F9AD34}"/>
              </a:ext>
            </a:extLst>
          </p:cNvPr>
          <p:cNvSpPr/>
          <p:nvPr userDrawn="1"/>
        </p:nvSpPr>
        <p:spPr>
          <a:xfrm>
            <a:off x="6874669" y="4686300"/>
            <a:ext cx="578644" cy="469106"/>
          </a:xfrm>
          <a:custGeom>
            <a:avLst/>
            <a:gdLst>
              <a:gd name="connsiteX0" fmla="*/ 578644 w 578644"/>
              <a:gd name="connsiteY0" fmla="*/ 0 h 469106"/>
              <a:gd name="connsiteX1" fmla="*/ 0 w 578644"/>
              <a:gd name="connsiteY1" fmla="*/ 469106 h 469106"/>
              <a:gd name="connsiteX2" fmla="*/ 207169 w 578644"/>
              <a:gd name="connsiteY2" fmla="*/ 0 h 469106"/>
              <a:gd name="connsiteX3" fmla="*/ 578644 w 578644"/>
              <a:gd name="connsiteY3" fmla="*/ 0 h 469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8644" h="469106">
                <a:moveTo>
                  <a:pt x="578644" y="0"/>
                </a:moveTo>
                <a:lnTo>
                  <a:pt x="0" y="469106"/>
                </a:lnTo>
                <a:lnTo>
                  <a:pt x="207169" y="0"/>
                </a:lnTo>
                <a:lnTo>
                  <a:pt x="57864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исунок 9">
            <a:extLst>
              <a:ext uri="{FF2B5EF4-FFF2-40B4-BE49-F238E27FC236}">
                <a16:creationId xmlns="" xmlns:a16="http://schemas.microsoft.com/office/drawing/2014/main" id="{F1DB2C0F-AAB6-40B8-8680-1871B79DD33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81675" y="0"/>
            <a:ext cx="6410325" cy="6857999"/>
          </a:xfrm>
        </p:spPr>
        <p:txBody>
          <a:bodyPr/>
          <a:lstStyle/>
          <a:p>
            <a:endParaRPr lang="ru-RU"/>
          </a:p>
        </p:txBody>
      </p:sp>
      <p:sp>
        <p:nvSpPr>
          <p:cNvPr id="21" name="Текст 20">
            <a:extLst>
              <a:ext uri="{FF2B5EF4-FFF2-40B4-BE49-F238E27FC236}">
                <a16:creationId xmlns="" xmlns:a16="http://schemas.microsoft.com/office/drawing/2014/main" id="{30BF555C-A518-4231-9DB5-B17F7DC97C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11238" y="2573338"/>
            <a:ext cx="6442075" cy="1646237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Полилиния: фигура 7">
            <a:extLst>
              <a:ext uri="{FF2B5EF4-FFF2-40B4-BE49-F238E27FC236}">
                <a16:creationId xmlns="" xmlns:a16="http://schemas.microsoft.com/office/drawing/2014/main" id="{A69C7849-E468-4B41-9E10-71060F43909A}"/>
              </a:ext>
            </a:extLst>
          </p:cNvPr>
          <p:cNvSpPr/>
          <p:nvPr userDrawn="1"/>
        </p:nvSpPr>
        <p:spPr>
          <a:xfrm>
            <a:off x="0" y="-10104"/>
            <a:ext cx="9246000" cy="6868103"/>
          </a:xfrm>
          <a:custGeom>
            <a:avLst/>
            <a:gdLst>
              <a:gd name="connsiteX0" fmla="*/ 0 w 9246000"/>
              <a:gd name="connsiteY0" fmla="*/ 0 h 6868103"/>
              <a:gd name="connsiteX1" fmla="*/ 6096000 w 9246000"/>
              <a:gd name="connsiteY1" fmla="*/ 0 h 6868103"/>
              <a:gd name="connsiteX2" fmla="*/ 6096000 w 9246000"/>
              <a:gd name="connsiteY2" fmla="*/ 2032 h 6868103"/>
              <a:gd name="connsiteX3" fmla="*/ 9246000 w 9246000"/>
              <a:gd name="connsiteY3" fmla="*/ 2032 h 6868103"/>
              <a:gd name="connsiteX4" fmla="*/ 6096000 w 9246000"/>
              <a:gd name="connsiteY4" fmla="*/ 6868103 h 6868103"/>
              <a:gd name="connsiteX5" fmla="*/ 0 w 9246000"/>
              <a:gd name="connsiteY5" fmla="*/ 6868103 h 6868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46000" h="6868103">
                <a:moveTo>
                  <a:pt x="0" y="0"/>
                </a:moveTo>
                <a:lnTo>
                  <a:pt x="6096000" y="0"/>
                </a:lnTo>
                <a:lnTo>
                  <a:pt x="6096000" y="2032"/>
                </a:lnTo>
                <a:lnTo>
                  <a:pt x="9246000" y="2032"/>
                </a:lnTo>
                <a:lnTo>
                  <a:pt x="6096000" y="6868103"/>
                </a:lnTo>
                <a:lnTo>
                  <a:pt x="0" y="686810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14" name="Полилиния: фигура 13">
            <a:extLst>
              <a:ext uri="{FF2B5EF4-FFF2-40B4-BE49-F238E27FC236}">
                <a16:creationId xmlns="" xmlns:a16="http://schemas.microsoft.com/office/drawing/2014/main" id="{E258292F-5689-4D79-9096-85D06BA49B7B}"/>
              </a:ext>
            </a:extLst>
          </p:cNvPr>
          <p:cNvSpPr/>
          <p:nvPr userDrawn="1"/>
        </p:nvSpPr>
        <p:spPr>
          <a:xfrm>
            <a:off x="835155" y="2158894"/>
            <a:ext cx="7780845" cy="2530106"/>
          </a:xfrm>
          <a:custGeom>
            <a:avLst/>
            <a:gdLst>
              <a:gd name="connsiteX0" fmla="*/ 0 w 7780845"/>
              <a:gd name="connsiteY0" fmla="*/ 0 h 2530106"/>
              <a:gd name="connsiteX1" fmla="*/ 7780845 w 7780845"/>
              <a:gd name="connsiteY1" fmla="*/ 0 h 2530106"/>
              <a:gd name="connsiteX2" fmla="*/ 6620089 w 7780845"/>
              <a:gd name="connsiteY2" fmla="*/ 2530106 h 2530106"/>
              <a:gd name="connsiteX3" fmla="*/ 0 w 7780845"/>
              <a:gd name="connsiteY3" fmla="*/ 2530106 h 253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780845" h="2530106">
                <a:moveTo>
                  <a:pt x="0" y="0"/>
                </a:moveTo>
                <a:lnTo>
                  <a:pt x="7780845" y="0"/>
                </a:lnTo>
                <a:lnTo>
                  <a:pt x="6620089" y="2530106"/>
                </a:lnTo>
                <a:lnTo>
                  <a:pt x="0" y="253010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37956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7" y="370235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3429000"/>
            <a:ext cx="12192000" cy="3431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6000" y="365125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146266" y="1309573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252985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4149000"/>
            <a:ext cx="8976000" cy="2711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65631" y="375112"/>
            <a:ext cx="5220737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1437385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5184000"/>
            <a:ext cx="3531000" cy="1676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3699451"/>
            <a:ext cx="5758414" cy="2578862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6987266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3800" y="3524662"/>
            <a:ext cx="5625000" cy="668887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0" y="0"/>
            <a:ext cx="5625000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04000"/>
            <a:ext cx="5758414" cy="5774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3800" y="4374000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D6452CA5-8E82-4F87-9A80-16C5626D647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215125" y="145449"/>
            <a:ext cx="3640875" cy="292172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Рисунок 3">
            <a:extLst>
              <a:ext uri="{FF2B5EF4-FFF2-40B4-BE49-F238E27FC236}">
                <a16:creationId xmlns="" xmlns:a16="http://schemas.microsoft.com/office/drawing/2014/main" id="{A946F59B-B261-4BD0-B083-6D6BBD9636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80125" y="145450"/>
            <a:ext cx="3640875" cy="2921721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1309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296" y="3429000"/>
            <a:ext cx="5625000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36000" y="549000"/>
            <a:ext cx="5445000" cy="5729313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87775" y="4368338"/>
            <a:ext cx="5625000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Рисунок 3">
            <a:extLst>
              <a:ext uri="{FF2B5EF4-FFF2-40B4-BE49-F238E27FC236}">
                <a16:creationId xmlns="" xmlns:a16="http://schemas.microsoft.com/office/drawing/2014/main" id="{7CD30468-55AD-4246-A300-DB7B0F00172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30600" y="234001"/>
            <a:ext cx="8325400" cy="2790188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036853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6861000" y="0"/>
            <a:ext cx="532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4681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4681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56000" y="375112"/>
            <a:ext cx="6299999" cy="612775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E1EF14B-4156-4532-A398-ABD8355C3859}"/>
              </a:ext>
            </a:extLst>
          </p:cNvPr>
          <p:cNvSpPr/>
          <p:nvPr userDrawn="1"/>
        </p:nvSpPr>
        <p:spPr>
          <a:xfrm>
            <a:off x="469414" y="4149000"/>
            <a:ext cx="8506586" cy="180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03412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B7DFAA08-4FC2-45F2-AA2E-AE1BA6DBE2C1}"/>
              </a:ext>
            </a:extLst>
          </p:cNvPr>
          <p:cNvSpPr/>
          <p:nvPr userDrawn="1"/>
        </p:nvSpPr>
        <p:spPr>
          <a:xfrm>
            <a:off x="0" y="-2032"/>
            <a:ext cx="6096000" cy="6860032"/>
          </a:xfrm>
          <a:prstGeom prst="rect">
            <a:avLst/>
          </a:prstGeom>
          <a:solidFill>
            <a:srgbClr val="1B33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00" y="323493"/>
            <a:ext cx="5625000" cy="668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5479" y="1262831"/>
            <a:ext cx="5625000" cy="5271676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457200" indent="0">
              <a:buFontTx/>
              <a:buNone/>
              <a:defRPr>
                <a:solidFill>
                  <a:schemeClr val="bg1"/>
                </a:solidFill>
              </a:defRPr>
            </a:lvl2pPr>
            <a:lvl3pPr marL="914400" indent="0">
              <a:buFontTx/>
              <a:buNone/>
              <a:defRPr>
                <a:solidFill>
                  <a:schemeClr val="bg1"/>
                </a:solidFill>
              </a:defRPr>
            </a:lvl3pPr>
            <a:lvl4pPr marL="1371600" indent="0">
              <a:buFontTx/>
              <a:buNone/>
              <a:defRPr>
                <a:solidFill>
                  <a:schemeClr val="bg1"/>
                </a:solidFill>
              </a:defRPr>
            </a:lvl4pPr>
            <a:lvl5pPr marL="1828800" indent="0">
              <a:buFontTx/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9AE8A562-A25C-4DC8-BAC6-CCC05775792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063" y="323850"/>
            <a:ext cx="5603875" cy="6389688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3131730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9F06B0F-577D-4331-87CF-A0A833AA949D}"/>
              </a:ext>
            </a:extLst>
          </p:cNvPr>
          <p:cNvSpPr/>
          <p:nvPr userDrawn="1"/>
        </p:nvSpPr>
        <p:spPr>
          <a:xfrm>
            <a:off x="9606000" y="0"/>
            <a:ext cx="2806567" cy="6860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3DDFDD1-73D5-463D-B7B9-B39F7B2F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35" y="375112"/>
            <a:ext cx="6706065" cy="668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="" xmlns:a16="http://schemas.microsoft.com/office/drawing/2014/main" id="{398A2C93-7DAF-47FE-936C-C92361EFF2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1314450"/>
            <a:ext cx="6706065" cy="211455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="" xmlns:a16="http://schemas.microsoft.com/office/drawing/2014/main" id="{D7A1320A-1390-44C8-9D96-457E4E8D51F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399958" y="365125"/>
            <a:ext cx="3961042" cy="612775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5733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A229087-FCBB-470F-B429-7A680B52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Полилиния: фигура 5">
            <a:extLst>
              <a:ext uri="{FF2B5EF4-FFF2-40B4-BE49-F238E27FC236}">
                <a16:creationId xmlns="" xmlns:a16="http://schemas.microsoft.com/office/drawing/2014/main" id="{E1A572D3-4DA6-4192-BFF8-8B6EB79AD353}"/>
              </a:ext>
            </a:extLst>
          </p:cNvPr>
          <p:cNvSpPr/>
          <p:nvPr userDrawn="1"/>
        </p:nvSpPr>
        <p:spPr>
          <a:xfrm>
            <a:off x="0" y="6534000"/>
            <a:ext cx="3396000" cy="324000"/>
          </a:xfrm>
          <a:custGeom>
            <a:avLst/>
            <a:gdLst>
              <a:gd name="connsiteX0" fmla="*/ 0 w 3396000"/>
              <a:gd name="connsiteY0" fmla="*/ 0 h 324000"/>
              <a:gd name="connsiteX1" fmla="*/ 3216000 w 3396000"/>
              <a:gd name="connsiteY1" fmla="*/ 0 h 324000"/>
              <a:gd name="connsiteX2" fmla="*/ 3396000 w 3396000"/>
              <a:gd name="connsiteY2" fmla="*/ 324000 h 324000"/>
              <a:gd name="connsiteX3" fmla="*/ 3216000 w 3396000"/>
              <a:gd name="connsiteY3" fmla="*/ 324000 h 324000"/>
              <a:gd name="connsiteX4" fmla="*/ 3036000 w 3396000"/>
              <a:gd name="connsiteY4" fmla="*/ 324000 h 324000"/>
              <a:gd name="connsiteX5" fmla="*/ 0 w 3396000"/>
              <a:gd name="connsiteY5" fmla="*/ 324000 h 3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396000" h="324000">
                <a:moveTo>
                  <a:pt x="0" y="0"/>
                </a:moveTo>
                <a:lnTo>
                  <a:pt x="3216000" y="0"/>
                </a:lnTo>
                <a:lnTo>
                  <a:pt x="3396000" y="324000"/>
                </a:lnTo>
                <a:lnTo>
                  <a:pt x="3216000" y="324000"/>
                </a:lnTo>
                <a:lnTo>
                  <a:pt x="3036000" y="324000"/>
                </a:lnTo>
                <a:lnTo>
                  <a:pt x="0" y="32400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sp>
        <p:nvSpPr>
          <p:cNvPr id="8" name="Текст 7">
            <a:extLst>
              <a:ext uri="{FF2B5EF4-FFF2-40B4-BE49-F238E27FC236}">
                <a16:creationId xmlns="" xmlns:a16="http://schemas.microsoft.com/office/drawing/2014/main" id="{BF8DA119-664A-4591-A005-453FEF365E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2168525"/>
            <a:ext cx="10515600" cy="4095750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="" xmlns:p14="http://schemas.microsoft.com/office/powerpoint/2010/main" val="2419606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5EB3FA51-943B-4086-A25F-C0E65DD3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1000" y="279000"/>
            <a:ext cx="6570000" cy="99387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B8B6AFF7-ABF1-4A29-84D5-00E32979F16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30825" y="1538288"/>
            <a:ext cx="6570663" cy="4321175"/>
          </a:xfrm>
        </p:spPr>
        <p:txBody>
          <a:bodyPr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9" name="Рисунок 8">
            <a:extLst>
              <a:ext uri="{FF2B5EF4-FFF2-40B4-BE49-F238E27FC236}">
                <a16:creationId xmlns="" xmlns:a16="http://schemas.microsoft.com/office/drawing/2014/main" id="{06DB0F6D-303F-4E81-A3D0-5C56453C23A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46063" y="234000"/>
            <a:ext cx="2249487" cy="2609662"/>
          </a:xfrm>
        </p:spPr>
        <p:txBody>
          <a:bodyPr/>
          <a:lstStyle/>
          <a:p>
            <a:endParaRPr lang="ru-RU"/>
          </a:p>
        </p:txBody>
      </p:sp>
      <p:sp>
        <p:nvSpPr>
          <p:cNvPr id="11" name="Рисунок 8">
            <a:extLst>
              <a:ext uri="{FF2B5EF4-FFF2-40B4-BE49-F238E27FC236}">
                <a16:creationId xmlns="" xmlns:a16="http://schemas.microsoft.com/office/drawing/2014/main" id="{E19019EB-1908-499F-8DDD-57FCF302CFD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2780" y="3113662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2" name="Рисунок 8">
            <a:extLst>
              <a:ext uri="{FF2B5EF4-FFF2-40B4-BE49-F238E27FC236}">
                <a16:creationId xmlns="" xmlns:a16="http://schemas.microsoft.com/office/drawing/2014/main" id="{42858865-2D1D-4E01-A5ED-8E9703C3F9F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791802" y="549000"/>
            <a:ext cx="2249487" cy="328466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3" name="Рисунок 8">
            <a:extLst>
              <a:ext uri="{FF2B5EF4-FFF2-40B4-BE49-F238E27FC236}">
                <a16:creationId xmlns="" xmlns:a16="http://schemas.microsoft.com/office/drawing/2014/main" id="{E2644163-594C-4D16-97AD-5643AA6E3E0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791802" y="4095550"/>
            <a:ext cx="2249487" cy="2609662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77256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hyperlink" Target="https://presentation-creation.ru/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3C3EB23-0574-4CE6-BFEA-CC4DC7FD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231F8A9A-C586-4CD8-962C-D78C7D7C8C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32D3A135-84B4-404B-AEE2-C6066B294A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33BA84-997D-4080-B10C-1A0B4B33C577}" type="datetimeFigureOut">
              <a:rPr lang="ru-RU" smtClean="0"/>
              <a:pPr/>
              <a:t>08.04.2021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9329958-3F0E-49D3-AB72-A2802AAD7B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C2087078-49A2-4F1A-832C-0E14981C4B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8C966-9F72-494A-85D6-6E61460B2F4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25"/>
            <a:extLst>
              <a:ext uri="{FF2B5EF4-FFF2-40B4-BE49-F238E27FC236}">
                <a16:creationId xmlns="" xmlns:a16="http://schemas.microsoft.com/office/drawing/2014/main" id="{FDBE6CBF-8F53-497F-9017-32C565AD5EA7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194000" y="367393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21804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8" r:id="rId12"/>
    <p:sldLayoutId id="2147483667" r:id="rId13"/>
    <p:sldLayoutId id="2147483660" r:id="rId14"/>
    <p:sldLayoutId id="2147483661" r:id="rId15"/>
    <p:sldLayoutId id="2147483662" r:id="rId16"/>
    <p:sldLayoutId id="2147483670" r:id="rId17"/>
    <p:sldLayoutId id="2147483663" r:id="rId18"/>
    <p:sldLayoutId id="2147483664" r:id="rId19"/>
    <p:sldLayoutId id="2147483665" r:id="rId20"/>
    <p:sldLayoutId id="2147483666" r:id="rId21"/>
    <p:sldLayoutId id="2147483669" r:id="rId22"/>
    <p:sldLayoutId id="2147483671" r:id="rId2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6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22.png"/><Relationship Id="rId4" Type="http://schemas.openxmlformats.org/officeDocument/2006/relationships/image" Target="../media/image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27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1.png"/><Relationship Id="rId3" Type="http://schemas.openxmlformats.org/officeDocument/2006/relationships/image" Target="../media/image42.png"/><Relationship Id="rId7" Type="http://schemas.openxmlformats.org/officeDocument/2006/relationships/image" Target="../media/image46.jpeg"/><Relationship Id="rId12" Type="http://schemas.openxmlformats.org/officeDocument/2006/relationships/image" Target="../media/image27.png"/><Relationship Id="rId17" Type="http://schemas.openxmlformats.org/officeDocument/2006/relationships/image" Target="../media/image53.png"/><Relationship Id="rId2" Type="http://schemas.openxmlformats.org/officeDocument/2006/relationships/image" Target="../media/image41.jpeg"/><Relationship Id="rId16" Type="http://schemas.openxmlformats.org/officeDocument/2006/relationships/image" Target="../media/image52.jpe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5.jpeg"/><Relationship Id="rId11" Type="http://schemas.openxmlformats.org/officeDocument/2006/relationships/image" Target="../media/image50.png"/><Relationship Id="rId5" Type="http://schemas.openxmlformats.org/officeDocument/2006/relationships/image" Target="../media/image44.png"/><Relationship Id="rId15" Type="http://schemas.openxmlformats.org/officeDocument/2006/relationships/image" Target="../media/image14.pn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Relationship Id="rId1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-58214"/>
            <a:ext cx="7510923" cy="697442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6289" y="1284492"/>
            <a:ext cx="7445512" cy="25300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1154" y="899886"/>
            <a:ext cx="508069" cy="3997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5960" y="3814551"/>
            <a:ext cx="609112" cy="4037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08DAF865-96F5-4176-9983-A7D572FF73F1}"/>
              </a:ext>
            </a:extLst>
          </p:cNvPr>
          <p:cNvSpPr txBox="1"/>
          <p:nvPr/>
        </p:nvSpPr>
        <p:spPr>
          <a:xfrm>
            <a:off x="523836" y="1428736"/>
            <a:ext cx="576369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ұр-Сұлтан қаласы </a:t>
            </a:r>
          </a:p>
          <a:p>
            <a:pPr algn="ctr"/>
            <a: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Қазтұтынуодағының </a:t>
            </a:r>
          </a:p>
          <a:p>
            <a:pPr algn="ctr"/>
            <a:r>
              <a:rPr lang="kk-KZ" sz="4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колледжі</a:t>
            </a:r>
            <a:endParaRPr lang="ru-RU" sz="4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7030A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0" y="5004000"/>
            <a:ext cx="4383404" cy="86570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336063" y="4922352"/>
            <a:ext cx="37112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ru-RU" sz="5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</a:t>
            </a:r>
            <a:endParaRPr lang="ru-RU" sz="5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9745" y="0"/>
            <a:ext cx="2481287" cy="452972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50674" y="2989529"/>
            <a:ext cx="2188654" cy="3871296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35447" y="124060"/>
            <a:ext cx="1444877" cy="6950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54489" y="2895257"/>
            <a:ext cx="1737511" cy="396274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2"/>
          <p:cNvSpPr>
            <a:spLocks noChangeShapeType="1"/>
          </p:cNvSpPr>
          <p:nvPr/>
        </p:nvSpPr>
        <p:spPr bwMode="auto">
          <a:xfrm flipV="1">
            <a:off x="2881290" y="1928802"/>
            <a:ext cx="666755" cy="35719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>
            <a:off x="3056467" y="4724400"/>
            <a:ext cx="609600" cy="30480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3524232" y="1785926"/>
            <a:ext cx="810672" cy="142876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3666067" y="5029200"/>
            <a:ext cx="1001173" cy="257188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 flipV="1">
            <a:off x="3564467" y="2500306"/>
            <a:ext cx="817021" cy="319094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flipV="1">
            <a:off x="3809984" y="3214687"/>
            <a:ext cx="666755" cy="45719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 flipV="1">
            <a:off x="3714733" y="3929066"/>
            <a:ext cx="9144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881026" y="2143116"/>
            <a:ext cx="2857520" cy="2714644"/>
            <a:chOff x="344" y="1623"/>
            <a:chExt cx="1276" cy="1277"/>
          </a:xfrm>
        </p:grpSpPr>
        <p:sp>
          <p:nvSpPr>
            <p:cNvPr id="16" name="Oval 15"/>
            <p:cNvSpPr>
              <a:spLocks noChangeArrowheads="1"/>
            </p:cNvSpPr>
            <p:nvPr/>
          </p:nvSpPr>
          <p:spPr bwMode="gray">
            <a:xfrm>
              <a:off x="344" y="1623"/>
              <a:ext cx="1276" cy="1277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46275"/>
                    <a:invGamma/>
                  </a:srgbClr>
                </a:gs>
                <a:gs pos="100000">
                  <a:srgbClr val="D6E1E2"/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gray">
            <a:xfrm>
              <a:off x="360" y="1630"/>
              <a:ext cx="1246" cy="1246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alpha val="0"/>
                  </a:srgbClr>
                </a:gs>
                <a:gs pos="100000">
                  <a:srgbClr val="D6E1E2">
                    <a:gamma/>
                    <a:tint val="34902"/>
                    <a:invGamma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gray">
            <a:xfrm>
              <a:off x="374" y="1642"/>
              <a:ext cx="1184" cy="1164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shade val="79216"/>
                    <a:invGamma/>
                  </a:srgbClr>
                </a:gs>
                <a:gs pos="100000">
                  <a:srgbClr val="D6E1E2">
                    <a:alpha val="4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  <p:sp>
          <p:nvSpPr>
            <p:cNvPr id="19" name="Oval 18"/>
            <p:cNvSpPr>
              <a:spLocks noChangeArrowheads="1"/>
            </p:cNvSpPr>
            <p:nvPr/>
          </p:nvSpPr>
          <p:spPr bwMode="gray">
            <a:xfrm>
              <a:off x="443" y="1675"/>
              <a:ext cx="1053" cy="945"/>
            </a:xfrm>
            <a:prstGeom prst="ellipse">
              <a:avLst/>
            </a:prstGeom>
            <a:gradFill rotWithShape="1">
              <a:gsLst>
                <a:gs pos="0">
                  <a:srgbClr val="D6E1E2">
                    <a:gamma/>
                    <a:tint val="0"/>
                    <a:invGamma/>
                  </a:srgbClr>
                </a:gs>
                <a:gs pos="100000">
                  <a:srgbClr val="D6E1E2">
                    <a:alpha val="38000"/>
                  </a:srgbClr>
                </a:gs>
              </a:gsLst>
              <a:lin ang="5400000" scaled="1"/>
            </a:gradFill>
            <a:ln w="9525" algn="ctr">
              <a:noFill/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endParaRPr lang="ru-RU"/>
            </a:p>
          </p:txBody>
        </p:sp>
      </p:grpSp>
      <p:sp>
        <p:nvSpPr>
          <p:cNvPr id="21" name="AutoShape 20"/>
          <p:cNvSpPr>
            <a:spLocks noChangeArrowheads="1"/>
          </p:cNvSpPr>
          <p:nvPr/>
        </p:nvSpPr>
        <p:spPr bwMode="gray">
          <a:xfrm>
            <a:off x="4476739" y="1500174"/>
            <a:ext cx="6691359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596066" y="1428736"/>
            <a:ext cx="303681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k-KZ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Маркетинг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AutoShape 22"/>
          <p:cNvSpPr>
            <a:spLocks noChangeArrowheads="1"/>
          </p:cNvSpPr>
          <p:nvPr/>
        </p:nvSpPr>
        <p:spPr bwMode="gray">
          <a:xfrm>
            <a:off x="4476739" y="2214554"/>
            <a:ext cx="6691359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4881554" y="2143116"/>
            <a:ext cx="617213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Тамақтандыруды ұйымдастыру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AutoShape 24"/>
          <p:cNvSpPr>
            <a:spLocks noChangeArrowheads="1"/>
          </p:cNvSpPr>
          <p:nvPr/>
        </p:nvSpPr>
        <p:spPr bwMode="gray">
          <a:xfrm>
            <a:off x="4571989" y="2928934"/>
            <a:ext cx="6667547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4810116" y="2928934"/>
            <a:ext cx="65206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Тамақтану саласында</a:t>
            </a:r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 көрсетуді ұйымдастыру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gray">
          <a:xfrm>
            <a:off x="4381488" y="1643050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gray">
          <a:xfrm>
            <a:off x="4381488" y="2357430"/>
            <a:ext cx="3048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gray">
          <a:xfrm>
            <a:off x="4476739" y="3071810"/>
            <a:ext cx="3048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gray">
          <a:xfrm>
            <a:off x="4667240" y="3643314"/>
            <a:ext cx="6643734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1" name="Rectangle 30"/>
          <p:cNvSpPr>
            <a:spLocks noChangeArrowheads="1"/>
          </p:cNvSpPr>
          <p:nvPr/>
        </p:nvSpPr>
        <p:spPr bwMode="auto">
          <a:xfrm>
            <a:off x="5381620" y="3643314"/>
            <a:ext cx="55004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Бағдарламалық қамтамасыз ету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gray">
          <a:xfrm>
            <a:off x="4571989" y="3786190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gray">
          <a:xfrm>
            <a:off x="4667240" y="4357694"/>
            <a:ext cx="6715172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6453190" y="4286256"/>
            <a:ext cx="318388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аудит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gray">
          <a:xfrm>
            <a:off x="4571989" y="4500570"/>
            <a:ext cx="304800" cy="228600"/>
          </a:xfrm>
          <a:prstGeom prst="ellipse">
            <a:avLst/>
          </a:prstGeom>
          <a:gradFill rotWithShape="1">
            <a:gsLst>
              <a:gs pos="0">
                <a:srgbClr val="DCDC48"/>
              </a:gs>
              <a:gs pos="100000">
                <a:srgbClr val="DCDC48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7" name="Line 3"/>
          <p:cNvSpPr>
            <a:spLocks noChangeShapeType="1"/>
          </p:cNvSpPr>
          <p:nvPr/>
        </p:nvSpPr>
        <p:spPr bwMode="auto">
          <a:xfrm>
            <a:off x="3714733" y="4286256"/>
            <a:ext cx="857256" cy="28575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8" name="Line 3"/>
          <p:cNvSpPr>
            <a:spLocks noChangeShapeType="1"/>
          </p:cNvSpPr>
          <p:nvPr/>
        </p:nvSpPr>
        <p:spPr bwMode="auto">
          <a:xfrm>
            <a:off x="2571725" y="4857760"/>
            <a:ext cx="1238259" cy="1214446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0" name="Line 5"/>
          <p:cNvSpPr>
            <a:spLocks noChangeShapeType="1"/>
          </p:cNvSpPr>
          <p:nvPr/>
        </p:nvSpPr>
        <p:spPr bwMode="auto">
          <a:xfrm>
            <a:off x="3809984" y="6072206"/>
            <a:ext cx="812800" cy="0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41" name="AutoShape 32"/>
          <p:cNvSpPr>
            <a:spLocks noChangeArrowheads="1"/>
          </p:cNvSpPr>
          <p:nvPr/>
        </p:nvSpPr>
        <p:spPr bwMode="gray">
          <a:xfrm>
            <a:off x="4667240" y="5072074"/>
            <a:ext cx="6715172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2" name="AutoShape 32"/>
          <p:cNvSpPr>
            <a:spLocks noChangeArrowheads="1"/>
          </p:cNvSpPr>
          <p:nvPr/>
        </p:nvSpPr>
        <p:spPr bwMode="gray">
          <a:xfrm>
            <a:off x="4667240" y="5786454"/>
            <a:ext cx="6786610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3" name="Oval 28"/>
          <p:cNvSpPr>
            <a:spLocks noChangeArrowheads="1"/>
          </p:cNvSpPr>
          <p:nvPr/>
        </p:nvSpPr>
        <p:spPr bwMode="gray">
          <a:xfrm>
            <a:off x="4571989" y="5214950"/>
            <a:ext cx="304800" cy="228600"/>
          </a:xfrm>
          <a:prstGeom prst="ellipse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66667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4" name="Oval 31"/>
          <p:cNvSpPr>
            <a:spLocks noChangeArrowheads="1"/>
          </p:cNvSpPr>
          <p:nvPr/>
        </p:nvSpPr>
        <p:spPr bwMode="gray">
          <a:xfrm>
            <a:off x="4571989" y="5929330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5" name="Rectangle 33"/>
          <p:cNvSpPr>
            <a:spLocks noChangeArrowheads="1"/>
          </p:cNvSpPr>
          <p:nvPr/>
        </p:nvSpPr>
        <p:spPr bwMode="auto">
          <a:xfrm>
            <a:off x="6524628" y="5715016"/>
            <a:ext cx="233769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ru-RU" sz="3200" b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Құқықтану</a:t>
            </a:r>
            <a:endParaRPr lang="en-US" sz="32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2" descr="C:\Users\User\Desktop\logo qazko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1092" y="3143248"/>
            <a:ext cx="1785950" cy="635551"/>
          </a:xfrm>
          <a:prstGeom prst="rect">
            <a:avLst/>
          </a:prstGeom>
          <a:noFill/>
        </p:spPr>
      </p:pic>
      <p:pic>
        <p:nvPicPr>
          <p:cNvPr id="50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3" cstate="print"/>
          <a:srcRect b="32970"/>
          <a:stretch>
            <a:fillRect/>
          </a:stretch>
        </p:blipFill>
        <p:spPr bwMode="auto">
          <a:xfrm>
            <a:off x="95208" y="6429396"/>
            <a:ext cx="585984" cy="285752"/>
          </a:xfrm>
          <a:prstGeom prst="rect">
            <a:avLst/>
          </a:prstGeom>
          <a:noFill/>
        </p:spPr>
      </p:pic>
      <p:sp>
        <p:nvSpPr>
          <p:cNvPr id="51" name="Прямоугольник 50"/>
          <p:cNvSpPr/>
          <p:nvPr/>
        </p:nvSpPr>
        <p:spPr>
          <a:xfrm>
            <a:off x="595274" y="635795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2095472" y="635795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3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95406" y="6357958"/>
            <a:ext cx="417341" cy="313006"/>
          </a:xfrm>
          <a:prstGeom prst="rect">
            <a:avLst/>
          </a:prstGeom>
          <a:noFill/>
        </p:spPr>
      </p:pic>
      <p:sp>
        <p:nvSpPr>
          <p:cNvPr id="54" name="Прямоугольник 53"/>
          <p:cNvSpPr/>
          <p:nvPr/>
        </p:nvSpPr>
        <p:spPr>
          <a:xfrm>
            <a:off x="6810380" y="5072074"/>
            <a:ext cx="2008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hangingPunct="0"/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Аударма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ісі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85723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Заголовок 1"/>
          <p:cNvSpPr txBox="1">
            <a:spLocks/>
          </p:cNvSpPr>
          <p:nvPr/>
        </p:nvSpPr>
        <p:spPr>
          <a:xfrm>
            <a:off x="1238216" y="0"/>
            <a:ext cx="9210748" cy="8572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МАМАНДЫҚТАР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3381356" y="635795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7157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Текст 6">
            <a:extLst>
              <a:ext uri="{FF2B5EF4-FFF2-40B4-BE49-F238E27FC236}">
                <a16:creationId xmlns="" xmlns:a16="http://schemas.microsoft.com/office/drawing/2014/main" id="{9B5DE742-D163-465F-95DA-53353B48F368}"/>
              </a:ext>
            </a:extLst>
          </p:cNvPr>
          <p:cNvSpPr txBox="1">
            <a:spLocks/>
          </p:cNvSpPr>
          <p:nvPr/>
        </p:nvSpPr>
        <p:spPr>
          <a:xfrm>
            <a:off x="104018" y="4156871"/>
            <a:ext cx="8136246" cy="256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1400" dirty="0" err="1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 </a:t>
            </a:r>
            <a:r>
              <a:rPr lang="ru-RU" sz="1400" dirty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 </a:t>
            </a:r>
            <a:r>
              <a:rPr lang="ru-RU" sz="1400" dirty="0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бакалавры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білімді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ететін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спектрінің төменгі шекарасындағы қызметкердің міндеттерін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сәтті және қосымша кәсіби қ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айта даярламай-ақ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жүзеге асыруға мүмкіндік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нарығында қ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ажетті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практикалық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дайындык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екінші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білім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алуға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осымша уақыт жұмсамай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кәсіби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шекарасы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лауазымдарын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иелену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құқығын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беретін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жеткілікті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теориялық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дайындық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Маркетингтік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сіздің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жеке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бизнесіңізді құрудың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жақсы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бастамасы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err="1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Мамандыктың артықшылығы: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нарығында сауда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кәсіпорындары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логистикалық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орталықтардың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білікті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мамандарына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деген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жалақы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мансаптық өсудің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өсу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түрлі адамдармен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қарым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kk-KZ" sz="1400" dirty="0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Мансаптық өсу: </a:t>
            </a:r>
            <a:r>
              <a:rPr lang="kk-KZ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 маркетолог, экономист маркетолог, маркетинг бойынша маман, маркетолог-аналитик, сату бөлімінің басшысы және маркетингтік коммуникациялар бойынша директор, жарнама маманы, маркетинг және сату менеджері.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3619" y="3269703"/>
            <a:ext cx="224103" cy="266700"/>
          </a:xfrm>
          <a:prstGeom prst="rect">
            <a:avLst/>
          </a:prstGeom>
        </p:spPr>
      </p:pic>
      <p:sp>
        <p:nvSpPr>
          <p:cNvPr id="11" name="Заголовок 4">
            <a:extLst>
              <a:ext uri="{FF2B5EF4-FFF2-40B4-BE49-F238E27FC236}">
                <a16:creationId xmlns="" xmlns:a16="http://schemas.microsoft.com/office/drawing/2014/main" id="{BB356703-6718-4096-979E-75C8910B593B}"/>
              </a:ext>
            </a:extLst>
          </p:cNvPr>
          <p:cNvSpPr txBox="1">
            <a:spLocks/>
          </p:cNvSpPr>
          <p:nvPr/>
        </p:nvSpPr>
        <p:spPr>
          <a:xfrm>
            <a:off x="1144935" y="195224"/>
            <a:ext cx="6706065" cy="668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04140100 </a:t>
            </a:r>
            <a:r>
              <a:rPr lang="ru-RU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</a:t>
            </a:r>
            <a:endParaRPr lang="ru-RU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Текст 6">
            <a:extLst>
              <a:ext uri="{FF2B5EF4-FFF2-40B4-BE49-F238E27FC236}">
                <a16:creationId xmlns="" xmlns:a16="http://schemas.microsoft.com/office/drawing/2014/main" id="{D9A72FB7-17C1-4E76-9663-C9DBAB48A265}"/>
              </a:ext>
            </a:extLst>
          </p:cNvPr>
          <p:cNvSpPr txBox="1">
            <a:spLocks/>
          </p:cNvSpPr>
          <p:nvPr/>
        </p:nvSpPr>
        <p:spPr>
          <a:xfrm>
            <a:off x="724307" y="1034363"/>
            <a:ext cx="6706065" cy="12595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5AB04140101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Қолданбалы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маркетинг бакалавры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күндізгі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Оқыту мерзімі</a:t>
            </a:r>
            <a:r>
              <a:rPr lang="ru-RU" sz="1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10 ай,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                           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ТжББ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10 ай</a:t>
            </a:r>
            <a:endParaRPr lang="ru-RU" sz="1400" dirty="0"/>
          </a:p>
        </p:txBody>
      </p:sp>
      <p:sp>
        <p:nvSpPr>
          <p:cNvPr id="16" name="Прямоугольник 4"/>
          <p:cNvSpPr/>
          <p:nvPr/>
        </p:nvSpPr>
        <p:spPr>
          <a:xfrm>
            <a:off x="1415480" y="2741333"/>
            <a:ext cx="49292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1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Жас маркетологтар!</a:t>
            </a:r>
          </a:p>
          <a:p>
            <a:pPr algn="ctr"/>
            <a:r>
              <a:rPr lang="kk-KZ" sz="1600" b="1" i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Сіз ірі сауда кәсіпорындарына, студияларға, жарнама агенттіктеріне жұмысқа орналаса аласыз, сондай-ақ өзіңізді шағын және орта бизнесте іске асыра аласыз. </a:t>
            </a:r>
            <a:endParaRPr lang="ru-RU" sz="1600" b="1" i="1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Grp="1" noChangeAspect="1"/>
          </p:cNvPicPr>
          <p:nvPr>
            <p:ph type="pic" sz="quarter" idx="10"/>
          </p:nvPr>
        </p:nvPicPr>
        <p:blipFill>
          <a:blip r:embed="rId5"/>
          <a:srcRect t="12036" b="12036"/>
          <a:stretch>
            <a:fillRect/>
          </a:stretch>
        </p:blipFill>
        <p:spPr>
          <a:xfrm>
            <a:off x="8240264" y="339178"/>
            <a:ext cx="3705736" cy="619482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0204" y="1705992"/>
            <a:ext cx="224103" cy="2667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9874" y="1384771"/>
            <a:ext cx="224103" cy="2667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476783" y="1034363"/>
            <a:ext cx="224103" cy="2667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09874" y="2027213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82864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67EBAB29-0671-42F3-92CD-CE08D176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414" y="156784"/>
            <a:ext cx="6346065" cy="668887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04140100 </a:t>
            </a:r>
            <a:r>
              <a:rPr lang="ru-RU" sz="40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Маркетинг</a:t>
            </a:r>
            <a:endParaRPr lang="ru-RU" sz="4000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E17F2976-00D6-461E-9FED-21B9B7A0395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414" y="939220"/>
            <a:ext cx="5625000" cy="2442892"/>
          </a:xfrm>
        </p:spPr>
        <p:txBody>
          <a:bodyPr>
            <a:noAutofit/>
          </a:bodyPr>
          <a:lstStyle/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4S041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401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03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Маркетолог»</a:t>
            </a: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3W041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401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Сатушы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»,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3W041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401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02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Мерчендайзер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күндізгі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10 ай.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       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       11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– 1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10 ай.</a:t>
            </a:r>
            <a:endParaRPr lang="ru-RU" sz="1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="" xmlns:a16="http://schemas.microsoft.com/office/drawing/2014/main" id="{D9A4C0DD-BAAA-4049-9F83-4C70C08B620F}"/>
              </a:ext>
            </a:extLst>
          </p:cNvPr>
          <p:cNvSpPr/>
          <p:nvPr/>
        </p:nvSpPr>
        <p:spPr>
          <a:xfrm rot="2689455">
            <a:off x="6539936" y="789428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33BCE176-3A3A-4219-960B-7E88364E244F}"/>
              </a:ext>
            </a:extLst>
          </p:cNvPr>
          <p:cNvSpPr txBox="1"/>
          <p:nvPr/>
        </p:nvSpPr>
        <p:spPr>
          <a:xfrm>
            <a:off x="6598958" y="794888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5667694E-A818-440B-97BB-D2EFCDA1DDD0}"/>
              </a:ext>
            </a:extLst>
          </p:cNvPr>
          <p:cNvSpPr/>
          <p:nvPr/>
        </p:nvSpPr>
        <p:spPr>
          <a:xfrm>
            <a:off x="7162841" y="311262"/>
            <a:ext cx="502915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Маркетинг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-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ұйымның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негізгі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процестерінің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сәтті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компания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нарықта тұтынушылар қалаған нарсені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ұсына алады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оны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бәсекелестерінен гөрі жақсырақ етуі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Кез-келген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бизнестің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негізі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маркетинг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тұтынушыға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бизнесті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ашу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идеологиясы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ассортимент,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әдістері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жарнама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қоғаммен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шешім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="" xmlns:a16="http://schemas.microsoft.com/office/drawing/2014/main" id="{CDDB8A27-0500-444C-9BD0-36FE2B16ACBA}"/>
              </a:ext>
            </a:extLst>
          </p:cNvPr>
          <p:cNvSpPr/>
          <p:nvPr/>
        </p:nvSpPr>
        <p:spPr>
          <a:xfrm>
            <a:off x="7256109" y="3083199"/>
            <a:ext cx="48995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Маркетолог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нарығының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қажеттіліктері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қалауын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зерттеудің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="" xmlns:a16="http://schemas.microsoft.com/office/drawing/2014/main" id="{9754635B-5C8B-4B52-B0CA-94FAFBFF577A}"/>
              </a:ext>
            </a:extLst>
          </p:cNvPr>
          <p:cNvSpPr/>
          <p:nvPr/>
        </p:nvSpPr>
        <p:spPr>
          <a:xfrm>
            <a:off x="7162841" y="4021062"/>
            <a:ext cx="510458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sz="1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ru-RU" sz="1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нарығында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кәсіпорындары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логистикалық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орталықтардың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білікті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мамандарына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сұраныс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өсудің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қарым-қатынас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CDF3B9B3-D1CF-465F-BAAC-A76D5732D4FF}"/>
              </a:ext>
            </a:extLst>
          </p:cNvPr>
          <p:cNvSpPr/>
          <p:nvPr/>
        </p:nvSpPr>
        <p:spPr>
          <a:xfrm>
            <a:off x="7162841" y="5477969"/>
            <a:ext cx="50250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1600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1600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трейд-маркетолог, маркетинг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маркетолог-аналитик,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сату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бөлімінің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басшысы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жарнама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маркетинг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менеджерлер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8CC53EC2-8418-4A1F-B254-1AB8B43FF781}"/>
              </a:ext>
            </a:extLst>
          </p:cNvPr>
          <p:cNvSpPr/>
          <p:nvPr/>
        </p:nvSpPr>
        <p:spPr>
          <a:xfrm rot="2689455">
            <a:off x="6549376" y="3197248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TextBox 32">
            <a:extLst>
              <a:ext uri="{FF2B5EF4-FFF2-40B4-BE49-F238E27FC236}">
                <a16:creationId xmlns="" xmlns:a16="http://schemas.microsoft.com/office/drawing/2014/main" id="{61AE90AF-0C49-4E70-801F-C742A62FEB2D}"/>
              </a:ext>
            </a:extLst>
          </p:cNvPr>
          <p:cNvSpPr txBox="1"/>
          <p:nvPr/>
        </p:nvSpPr>
        <p:spPr>
          <a:xfrm>
            <a:off x="6608399" y="3258770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="" xmlns:a16="http://schemas.microsoft.com/office/drawing/2014/main" id="{5F3D990B-820E-4EAF-82B8-E58645BD3D44}"/>
              </a:ext>
            </a:extLst>
          </p:cNvPr>
          <p:cNvSpPr/>
          <p:nvPr/>
        </p:nvSpPr>
        <p:spPr>
          <a:xfrm rot="2689455">
            <a:off x="6539935" y="4387481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7C18981D-1086-4742-A85D-E28A164760EB}"/>
              </a:ext>
            </a:extLst>
          </p:cNvPr>
          <p:cNvSpPr txBox="1"/>
          <p:nvPr/>
        </p:nvSpPr>
        <p:spPr>
          <a:xfrm>
            <a:off x="6608399" y="4460431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36" name="Прямоугольник: скругленные углы 35">
            <a:extLst>
              <a:ext uri="{FF2B5EF4-FFF2-40B4-BE49-F238E27FC236}">
                <a16:creationId xmlns="" xmlns:a16="http://schemas.microsoft.com/office/drawing/2014/main" id="{7EC1D7FD-6D7F-4E9C-A243-53BDD89BB57B}"/>
              </a:ext>
            </a:extLst>
          </p:cNvPr>
          <p:cNvSpPr/>
          <p:nvPr/>
        </p:nvSpPr>
        <p:spPr>
          <a:xfrm rot="2689455">
            <a:off x="6515644" y="5756072"/>
            <a:ext cx="613694" cy="61369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F153D5C0-35CC-444B-BF8D-E975C163D6B6}"/>
              </a:ext>
            </a:extLst>
          </p:cNvPr>
          <p:cNvSpPr txBox="1"/>
          <p:nvPr/>
        </p:nvSpPr>
        <p:spPr>
          <a:xfrm>
            <a:off x="6567654" y="5829022"/>
            <a:ext cx="495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bg1"/>
                </a:solidFill>
              </a:rPr>
              <a:t>04</a:t>
            </a:r>
          </a:p>
        </p:txBody>
      </p:sp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DD835DF8-ACB6-4ED8-BDE7-416BEA3D63D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4814"/>
          <a:stretch/>
        </p:blipFill>
        <p:spPr>
          <a:xfrm>
            <a:off x="1177874" y="3720435"/>
            <a:ext cx="4732675" cy="296892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41772" y="962925"/>
            <a:ext cx="224103" cy="26670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3972" y="2220714"/>
            <a:ext cx="224103" cy="26670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6519" y="1882169"/>
            <a:ext cx="224103" cy="26670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4302" y="1543624"/>
            <a:ext cx="224103" cy="2667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370819" y="3726903"/>
            <a:ext cx="224103" cy="26670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4302" y="1234403"/>
            <a:ext cx="224103" cy="2667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83642" y="2897804"/>
            <a:ext cx="224103" cy="26670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3972" y="2536087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52795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34BF428D-7BA3-4802-812A-E47FC9D3BA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76525"/>
            <a:ext cx="12191999" cy="668887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06130100 </a:t>
            </a:r>
            <a:r>
              <a:rPr lang="ru-RU" sz="3600" b="1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sz="36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36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36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36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4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4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rgbClr val="1B334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EF9764ED-30F0-4029-AFB2-805CDFE930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57593" y="819016"/>
            <a:ext cx="7396761" cy="1837393"/>
          </a:xfrm>
        </p:spPr>
        <p:txBody>
          <a:bodyPr>
            <a:noAutofit/>
          </a:bodyPr>
          <a:lstStyle/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 </a:t>
            </a:r>
            <a:r>
              <a:rPr lang="ru-RU" sz="1400" dirty="0"/>
              <a:t>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4S06130103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қамтамасыздандыруды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құрастырушысы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smtClean="0"/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W06130101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кешен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операторы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 smtClean="0"/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W0613010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Web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- дизайнер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күндізгі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                           11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  <a:endParaRPr lang="ru-RU" sz="1400" dirty="0"/>
          </a:p>
          <a:p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FD6734D0-B8C3-4798-A7A1-1A6B0053C46C}"/>
              </a:ext>
            </a:extLst>
          </p:cNvPr>
          <p:cNvSpPr/>
          <p:nvPr/>
        </p:nvSpPr>
        <p:spPr>
          <a:xfrm>
            <a:off x="3981657" y="3533231"/>
            <a:ext cx="8034391" cy="9823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i="1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 қамтамасыз етудің әзірлеушісі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бұл қолданбалы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информатика,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ақпараттық технологиялар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әдістерін қолдану, кәсіби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акпараттық жүйелерді талдау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қолдау бойынша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кәсіби қызметті жүзеге асыратын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 автоматтандырылған өңдеудің типтік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технологиялық процестерін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 бойынша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иесі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58FF127F-9369-4999-AF4D-4A924E1C2982}"/>
              </a:ext>
            </a:extLst>
          </p:cNvPr>
          <p:cNvSpPr/>
          <p:nvPr/>
        </p:nvSpPr>
        <p:spPr>
          <a:xfrm>
            <a:off x="3957593" y="5966567"/>
            <a:ext cx="82569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Мансаптық өсу- 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Стажер;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Бағдарламалык жасақтама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жасаушы</a:t>
            </a:r>
            <a:r>
              <a:rPr lang="ru-RU" sz="1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зірлеу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жетекшісі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зірлеу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бөлімінің басшысы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Жобаның менеджері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Әзірлеу жөніндегі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директор;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 -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AAF4942B-456E-49C2-896E-2D178C6E578E}"/>
              </a:ext>
            </a:extLst>
          </p:cNvPr>
          <p:cNvSpPr/>
          <p:nvPr/>
        </p:nvSpPr>
        <p:spPr>
          <a:xfrm>
            <a:off x="3981657" y="4497084"/>
            <a:ext cx="804287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i="1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Мамандықтың артықшылықтары</a:t>
            </a:r>
            <a:r>
              <a:rPr lang="ru-RU" sz="1400" i="1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еңбек </a:t>
            </a:r>
            <a:r>
              <a:rPr lang="ru-RU" sz="1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нарығында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сұранысқа ие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жоғары жалақы; қашықтықтан жұмыс істеу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 және икемді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кестесі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қызықты мәселелер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шығармашылық мүмкіндіктерді шешу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танымал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компанияларда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серіктестерде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тәжірибеден өту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оқуды бітіргенге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жұмысты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бірге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алып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жүруге мүмкіндік береді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 барысында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серіктестермен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табу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кузыреттілік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Skills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халықаралық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әлем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чемпионатына</a:t>
            </a:r>
            <a:r>
              <a:rPr lang="ru-RU" sz="1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даярлау</a:t>
            </a:r>
            <a:r>
              <a:rPr lang="ru-RU" sz="1400" dirty="0">
                <a:solidFill>
                  <a:schemeClr val="bg1"/>
                </a:solidFill>
              </a:rPr>
              <a:t>. </a:t>
            </a:r>
            <a:endParaRPr lang="ru-RU" sz="11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="" xmlns:a16="http://schemas.microsoft.com/office/drawing/2014/main" id="{09A324AC-0710-498D-9B89-070332B665AE}"/>
              </a:ext>
            </a:extLst>
          </p:cNvPr>
          <p:cNvSpPr/>
          <p:nvPr/>
        </p:nvSpPr>
        <p:spPr>
          <a:xfrm rot="2689455">
            <a:off x="3434254" y="3720440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E22360E3-5067-4646-B179-0EC3EF2AC25F}"/>
              </a:ext>
            </a:extLst>
          </p:cNvPr>
          <p:cNvSpPr txBox="1"/>
          <p:nvPr/>
        </p:nvSpPr>
        <p:spPr>
          <a:xfrm>
            <a:off x="3452276" y="3770984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01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="" xmlns:a16="http://schemas.microsoft.com/office/drawing/2014/main" id="{0B219379-28BC-4F58-A12D-861A2FBD1959}"/>
              </a:ext>
            </a:extLst>
          </p:cNvPr>
          <p:cNvSpPr/>
          <p:nvPr/>
        </p:nvSpPr>
        <p:spPr>
          <a:xfrm rot="2689455">
            <a:off x="3422366" y="4722988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TextBox 18">
            <a:extLst>
              <a:ext uri="{FF2B5EF4-FFF2-40B4-BE49-F238E27FC236}">
                <a16:creationId xmlns="" xmlns:a16="http://schemas.microsoft.com/office/drawing/2014/main" id="{D933B4D7-55CD-4317-8FCA-5F2A32EA4550}"/>
              </a:ext>
            </a:extLst>
          </p:cNvPr>
          <p:cNvSpPr txBox="1"/>
          <p:nvPr/>
        </p:nvSpPr>
        <p:spPr>
          <a:xfrm>
            <a:off x="3460111" y="47350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="" xmlns:a16="http://schemas.microsoft.com/office/drawing/2014/main" id="{EFDBE8C9-0F90-4C84-BDB1-169E591C9F3F}"/>
              </a:ext>
            </a:extLst>
          </p:cNvPr>
          <p:cNvSpPr/>
          <p:nvPr/>
        </p:nvSpPr>
        <p:spPr>
          <a:xfrm rot="2689455">
            <a:off x="3413813" y="6068166"/>
            <a:ext cx="470418" cy="4704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31A9BA92-4ECA-4F40-8436-0FEC1720D703}"/>
              </a:ext>
            </a:extLst>
          </p:cNvPr>
          <p:cNvSpPr txBox="1"/>
          <p:nvPr/>
        </p:nvSpPr>
        <p:spPr>
          <a:xfrm>
            <a:off x="3424250" y="6110626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03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="" xmlns:a16="http://schemas.microsoft.com/office/drawing/2014/main" id="{4D78447D-9E33-4148-88E8-F882697767F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0810" y="1131640"/>
            <a:ext cx="3098983" cy="550437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82357" y="1453653"/>
            <a:ext cx="224103" cy="26670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77995" y="1163192"/>
            <a:ext cx="224103" cy="2197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77994" y="815990"/>
            <a:ext cx="224103" cy="26670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110" y="2099305"/>
            <a:ext cx="224103" cy="26670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110" y="1795803"/>
            <a:ext cx="224103" cy="26670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110" y="2765799"/>
            <a:ext cx="224103" cy="254788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1412" y="2444129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452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18178" y="180025"/>
            <a:ext cx="11970000" cy="157500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1000" y="6399000"/>
            <a:ext cx="11970000" cy="360000"/>
          </a:xfrm>
          <a:prstGeom prst="rect">
            <a:avLst/>
          </a:prstGeom>
          <a:solidFill>
            <a:srgbClr val="F0532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5">
            <a:extLst>
              <a:ext uri="{FF2B5EF4-FFF2-40B4-BE49-F238E27FC236}">
                <a16:creationId xmlns="" xmlns:a16="http://schemas.microsoft.com/office/drawing/2014/main" id="{0FF82343-202A-4D4B-8BA3-D03966DE80FF}"/>
              </a:ext>
            </a:extLst>
          </p:cNvPr>
          <p:cNvSpPr txBox="1">
            <a:spLocks/>
          </p:cNvSpPr>
          <p:nvPr/>
        </p:nvSpPr>
        <p:spPr>
          <a:xfrm>
            <a:off x="5421000" y="593725"/>
            <a:ext cx="6435000" cy="1038875"/>
          </a:xfrm>
          <a:prstGeom prst="rect">
            <a:avLst/>
          </a:prstGeom>
        </p:spPr>
        <p:txBody>
          <a:bodyPr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6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10130300 </a:t>
            </a:r>
            <a:r>
              <a:rPr lang="ru-RU" sz="3600" dirty="0" err="1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Тамақтандыруды</a:t>
            </a:r>
            <a:r>
              <a:rPr lang="ru-RU" sz="3600" dirty="0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</a:p>
          <a:p>
            <a:r>
              <a:rPr lang="ru-RU" sz="3600" dirty="0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r>
              <a:rPr lang="ru-RU" sz="3600" dirty="0" err="1" smtClean="0">
                <a:solidFill>
                  <a:srgbClr val="F0532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endParaRPr lang="ru-RU" sz="3600" dirty="0">
              <a:solidFill>
                <a:srgbClr val="F0532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2" descr="C:\Users\41Doska\Desktop\6bd3b7dcf058ad2ad2519de4eb8451b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8084" y="1071546"/>
            <a:ext cx="4717428" cy="3143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Текст 7">
            <a:extLst>
              <a:ext uri="{FF2B5EF4-FFF2-40B4-BE49-F238E27FC236}">
                <a16:creationId xmlns="" xmlns:a16="http://schemas.microsoft.com/office/drawing/2014/main" id="{CDD73BD5-62A0-4940-808F-7C6724B8A7CF}"/>
              </a:ext>
            </a:extLst>
          </p:cNvPr>
          <p:cNvSpPr txBox="1">
            <a:spLocks/>
          </p:cNvSpPr>
          <p:nvPr/>
        </p:nvSpPr>
        <p:spPr>
          <a:xfrm>
            <a:off x="5605723" y="1845201"/>
            <a:ext cx="5954063" cy="243416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10130303 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 Технолог»</a:t>
            </a:r>
            <a:endParaRPr lang="ru-RU" sz="1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6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10130302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Аспазшы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/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10130301</a:t>
            </a: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«К</a:t>
            </a:r>
            <a:r>
              <a:rPr lang="kk-KZ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ондитер-безендіруші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күндізгі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3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pPr algn="l"/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                           11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6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10 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  <a:p>
            <a:pPr algn="l"/>
            <a:endParaRPr lang="ru-RU" sz="1600" dirty="0">
              <a:solidFill>
                <a:schemeClr val="bg1"/>
              </a:solidFill>
            </a:endParaRPr>
          </a:p>
          <a:p>
            <a:pPr algn="l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Текст 7">
            <a:extLst>
              <a:ext uri="{FF2B5EF4-FFF2-40B4-BE49-F238E27FC236}">
                <a16:creationId xmlns="" xmlns:a16="http://schemas.microsoft.com/office/drawing/2014/main" id="{CDD73BD5-62A0-4940-808F-7C6724B8A7CF}"/>
              </a:ext>
            </a:extLst>
          </p:cNvPr>
          <p:cNvSpPr txBox="1">
            <a:spLocks/>
          </p:cNvSpPr>
          <p:nvPr/>
        </p:nvSpPr>
        <p:spPr>
          <a:xfrm>
            <a:off x="4738678" y="4000504"/>
            <a:ext cx="7332190" cy="22711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355600" algn="just"/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саясаттағы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басымдықтарының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адами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капиталды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дамытуға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инвестиция салу. </a:t>
            </a:r>
          </a:p>
          <a:p>
            <a:pPr indent="355600" algn="just"/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Тамақтануды</a:t>
            </a:r>
            <a:r>
              <a:rPr lang="ru-RU" sz="1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бүгінде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өмірін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күнделікті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сақтаудың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ажырамас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табылады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тамақтандыру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саласының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қарқынды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бағыттарының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мейрамханалар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кафелер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қонақ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кешендері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туристік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орталықтар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ірі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супермаркеттер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сауда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орталықтары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кондитерлік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компаниялар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наубайхана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аспаздықты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қамтитын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тамақтандыру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кәсіпорындарын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қамтиды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саласын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орындарын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ұсынады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білікті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мамандарды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нарығында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мамандыққа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ықпал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sz="14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09523" y="4500570"/>
            <a:ext cx="4286280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5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артықшылықтары</a:t>
            </a:r>
            <a:r>
              <a:rPr lang="ru-RU" sz="15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                                                       </a:t>
            </a:r>
          </a:p>
          <a:p>
            <a:pPr indent="355600" algn="just"/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нарығындағы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сұраныс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жалақының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беделі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әлеуетті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5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07941" y="2833218"/>
            <a:ext cx="224103" cy="2667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16491" y="2546636"/>
            <a:ext cx="224103" cy="266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16492" y="2306985"/>
            <a:ext cx="224103" cy="2667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20224" y="1828023"/>
            <a:ext cx="224103" cy="26670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09216" y="3108507"/>
            <a:ext cx="224103" cy="2667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407941" y="3321108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9544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8519" y="383094"/>
            <a:ext cx="7867397" cy="459625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10130200</a:t>
            </a:r>
            <a:r>
              <a:rPr lang="ru-RU" sz="2800" b="1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2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саласында</a:t>
            </a:r>
            <a:r>
              <a:rPr lang="ru-RU" sz="2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көрсетуді</a:t>
            </a:r>
            <a:r>
              <a:rPr lang="ru-RU" sz="24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endParaRPr lang="ru-RU" sz="2800" b="1" dirty="0">
              <a:solidFill>
                <a:srgbClr val="F053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1"/>
          </p:nvPr>
        </p:nvSpPr>
        <p:spPr>
          <a:xfrm>
            <a:off x="452398" y="1071546"/>
            <a:ext cx="5625000" cy="2114550"/>
          </a:xfrm>
        </p:spPr>
        <p:txBody>
          <a:bodyPr>
            <a:noAutofit/>
          </a:bodyPr>
          <a:lstStyle/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4</a:t>
            </a:r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10130204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шараларға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менеджер»</a:t>
            </a:r>
            <a:endParaRPr lang="ru-RU" sz="1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/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10130201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Даяршы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/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10130202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«Бармен-</a:t>
            </a:r>
            <a:r>
              <a:rPr lang="ru-RU" sz="1600" b="1" dirty="0" err="1" smtClean="0">
                <a:latin typeface="Times New Roman" pitchFamily="18" charset="0"/>
                <a:cs typeface="Times New Roman" pitchFamily="18" charset="0"/>
              </a:rPr>
              <a:t>бариста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күндізгі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                           11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10 ай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r="14181"/>
          <a:stretch/>
        </p:blipFill>
        <p:spPr>
          <a:xfrm>
            <a:off x="7524760" y="375113"/>
            <a:ext cx="4298600" cy="6127749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6646" y="4286256"/>
            <a:ext cx="7215238" cy="14311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Қоғамдық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тамақтандыру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ұйымдары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санының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деңгейіне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қойылатын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талаптардың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білікті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кадрларға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қажеттілікке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әкелді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Азық-түлік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ұйымдастыру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мейрамханалар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кафелер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тамақтану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орындарын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мамандарды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біріктіреді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мекемелердің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тиімді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етеді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серіктестермен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клиенттермен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келіссөздер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персоналды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басқарады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ұйымдастырушылық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мәселелерді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шешуге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қатысады</a:t>
            </a:r>
            <a:r>
              <a:rPr lang="ru-RU" sz="145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5"/>
          <p:cNvSpPr/>
          <p:nvPr/>
        </p:nvSpPr>
        <p:spPr>
          <a:xfrm>
            <a:off x="166646" y="5688449"/>
            <a:ext cx="72152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400" b="1" dirty="0" err="1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нарығында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болу,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жалақының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деңгейі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өсу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шығармашылық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әлеуетті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Студенттерді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«Қоғамдық тамақтандыру қызметін ұйымдастыру» мамандығына оқыту </a:t>
            </a:r>
            <a:r>
              <a:rPr lang="ru-RU" sz="1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дуалды</a:t>
            </a:r>
            <a:r>
              <a:rPr lang="ru-RU" sz="1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оқыту жүйесі бойынша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жүзеге асырылады</a:t>
            </a:r>
            <a:r>
              <a:rPr lang="ru-RU" sz="1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3429000"/>
            <a:ext cx="224103" cy="266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3071810"/>
            <a:ext cx="224103" cy="266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2714620"/>
            <a:ext cx="224103" cy="2667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2357430"/>
            <a:ext cx="224103" cy="2667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2000240"/>
            <a:ext cx="224103" cy="2667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1142984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48811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uglc.ru/wp-content/uploads/2018/04/buhgalterskie-uslugi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480" y="0"/>
            <a:ext cx="7715520" cy="68751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5" name="Блок-схема: ручной ввод 4"/>
          <p:cNvSpPr/>
          <p:nvPr/>
        </p:nvSpPr>
        <p:spPr>
          <a:xfrm rot="5400000">
            <a:off x="1050695" y="-1027665"/>
            <a:ext cx="6870400" cy="8935253"/>
          </a:xfrm>
          <a:prstGeom prst="flowChartManualInpu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Заголовок 4">
            <a:extLst>
              <a:ext uri="{FF2B5EF4-FFF2-40B4-BE49-F238E27FC236}">
                <a16:creationId xmlns="" xmlns:a16="http://schemas.microsoft.com/office/drawing/2014/main" id="{BB356703-6718-4096-979E-75C8910B593B}"/>
              </a:ext>
            </a:extLst>
          </p:cNvPr>
          <p:cNvSpPr txBox="1">
            <a:spLocks/>
          </p:cNvSpPr>
          <p:nvPr/>
        </p:nvSpPr>
        <p:spPr>
          <a:xfrm>
            <a:off x="309522" y="0"/>
            <a:ext cx="6706065" cy="66888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04110100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аудит</a:t>
            </a:r>
            <a:endParaRPr lang="ru-RU" sz="3600" dirty="0">
              <a:solidFill>
                <a:srgbClr val="F053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98709" y="605188"/>
            <a:ext cx="6096000" cy="182357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4S04110102 </a:t>
            </a:r>
            <a:r>
              <a:rPr lang="ru-RU" sz="1450" b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50" b="1" dirty="0" smtClean="0">
                <a:latin typeface="Times New Roman" pitchFamily="18" charset="0"/>
                <a:cs typeface="Times New Roman" pitchFamily="18" charset="0"/>
              </a:rPr>
              <a:t>Бухгалтер»</a:t>
            </a:r>
            <a:endParaRPr lang="ru-RU" sz="145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/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10130201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«Бухгалтер-кассир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түрі: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күндізгі,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сырттай-қашықтықтан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 smtClean="0">
              <a:solidFill>
                <a:srgbClr val="F05323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1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  <a:endParaRPr lang="ru-RU" sz="1400" dirty="0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38084" y="2714620"/>
            <a:ext cx="742955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қаржы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саласындағыең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сұранысқа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мамандықтардың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Бухгалтерлік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есепке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оқыту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бухгалтерлік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есептіліктегі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ақпаратты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қалыптастырудың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тұжырымдамалары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нақты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ережелерін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түсінетін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қазіргі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заманғы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бухгалтерлік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дағдыларына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ие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құзыретті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мамандарды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дайындауға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бағытталған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Бухгалтерлік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есеп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аудит»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мамандығы студенттерінің </a:t>
            </a:r>
            <a:r>
              <a:rPr lang="ru-RU" altLang="zh-CN" sz="16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дуалды</a:t>
            </a:r>
            <a:r>
              <a:rPr lang="ru-RU" altLang="zh-CN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білім</a:t>
            </a:r>
            <a:r>
              <a:rPr lang="ru-RU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беру </a:t>
            </a:r>
            <a:r>
              <a:rPr lang="ru-RU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жүйесінің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элементтерін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оқу практикасынан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өтуі үшін </a:t>
            </a:r>
            <a:r>
              <a:rPr lang="ru-RU" altLang="zh-CN" sz="1600" dirty="0" err="1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колледжде</a:t>
            </a:r>
            <a:r>
              <a:rPr lang="ru-RU" altLang="zh-CN" sz="160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«Студент» </a:t>
            </a:r>
            <a:r>
              <a:rPr lang="ru-RU" altLang="zh-CN" sz="16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оқу-тәжірибелік зертханасы</a:t>
            </a:r>
            <a:r>
              <a:rPr lang="ru-RU" altLang="zh-CN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zh-CN" sz="1600" dirty="0" err="1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істейді</a:t>
            </a:r>
            <a:r>
              <a:rPr lang="ru-RU" altLang="zh-CN" sz="1600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1600" dirty="0">
              <a:solidFill>
                <a:srgbClr val="1B334B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6"/>
          <p:cNvSpPr/>
          <p:nvPr/>
        </p:nvSpPr>
        <p:spPr>
          <a:xfrm>
            <a:off x="18268" y="4852163"/>
            <a:ext cx="792961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Мамандықтың артықшылығы: </a:t>
            </a:r>
            <a:r>
              <a:rPr lang="kk-KZ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Еңбек нарығындағы білікті мамандарға деген сұраныс, жалақының жоғары деңгейі, мансаптық өсу мүмкіндігі, мамандықтың беделділігі. Мамандықтың барлық студенттері өндірістік практика негіздерімен қамтамасыз етілген, 3-курста студенттерге практика мамандары арнайы пәндерден сабақ береді.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Мансаптың өсуі - </a:t>
            </a:r>
            <a:r>
              <a:rPr lang="kk-KZ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бас бухгалтер, аудитор, қаржылық кеңесші, қаржы директоры, компанияның жетекші клиенттері.</a:t>
            </a:r>
            <a:endParaRPr lang="kk-KZ" sz="1600" dirty="0" smtClean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20809272">
            <a:off x="7823731" y="-84455"/>
            <a:ext cx="111253" cy="702224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3336 w 540000"/>
              <a:gd name="connsiteY0" fmla="*/ 21435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33336 w 540000"/>
              <a:gd name="connsiteY4" fmla="*/ 214350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33336" y="214350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lnTo>
                  <a:pt x="33336" y="2143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Прямоугольник 4">
            <a:extLst>
              <a:ext uri="{FF2B5EF4-FFF2-40B4-BE49-F238E27FC236}">
                <a16:creationId xmlns="" xmlns:a16="http://schemas.microsoft.com/office/drawing/2014/main" id="{ED43E661-D69B-4EC6-8FFE-EB226B9C184A}"/>
              </a:ext>
            </a:extLst>
          </p:cNvPr>
          <p:cNvSpPr/>
          <p:nvPr/>
        </p:nvSpPr>
        <p:spPr>
          <a:xfrm rot="20855338">
            <a:off x="8041733" y="3398459"/>
            <a:ext cx="88451" cy="3490824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59378"/>
              <a:gd name="connsiteY0" fmla="*/ 222006 h 5400000"/>
              <a:gd name="connsiteX1" fmla="*/ 540000 w 559378"/>
              <a:gd name="connsiteY1" fmla="*/ 0 h 5400000"/>
              <a:gd name="connsiteX2" fmla="*/ 559378 w 559378"/>
              <a:gd name="connsiteY2" fmla="*/ 5121168 h 5400000"/>
              <a:gd name="connsiteX3" fmla="*/ 0 w 559378"/>
              <a:gd name="connsiteY3" fmla="*/ 5400000 h 5400000"/>
              <a:gd name="connsiteX4" fmla="*/ 32 w 559378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378" h="5400000">
                <a:moveTo>
                  <a:pt x="32" y="222006"/>
                </a:moveTo>
                <a:lnTo>
                  <a:pt x="540000" y="0"/>
                </a:lnTo>
                <a:cubicBezTo>
                  <a:pt x="546459" y="1707056"/>
                  <a:pt x="552919" y="3414112"/>
                  <a:pt x="559378" y="5121168"/>
                </a:cubicBez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9522" y="1500174"/>
            <a:ext cx="180081" cy="21431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9522" y="1071546"/>
            <a:ext cx="180081" cy="214310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9522" y="642918"/>
            <a:ext cx="180081" cy="21431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9522" y="1285860"/>
            <a:ext cx="180081" cy="214310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9522" y="1714488"/>
            <a:ext cx="180081" cy="21431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7693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416" y="300395"/>
            <a:ext cx="6706065" cy="668887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04110100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аудит</a:t>
            </a:r>
            <a: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5" name="Текст 4"/>
          <p:cNvSpPr>
            <a:spLocks noGrp="1"/>
          </p:cNvSpPr>
          <p:nvPr>
            <p:ph type="body" sz="quarter" idx="11"/>
          </p:nvPr>
        </p:nvSpPr>
        <p:spPr>
          <a:xfrm>
            <a:off x="487138" y="969282"/>
            <a:ext cx="6706065" cy="26104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4S0411010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4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5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45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менеджер»</a:t>
            </a:r>
            <a:endParaRPr lang="ru-RU" sz="145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Жұмысшы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мамандықтары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3W04110101</a:t>
            </a:r>
            <a:r>
              <a:rPr lang="en-US" sz="1400" dirty="0" smtClean="0"/>
              <a:t> </a:t>
            </a:r>
            <a:r>
              <a:rPr lang="ru-RU" sz="145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«Бухгалтер-кассир»</a:t>
            </a:r>
            <a:endParaRPr lang="ru-RU" sz="14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күндізгі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400" dirty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4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– 1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10 ай.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92291" y="1020427"/>
            <a:ext cx="180081" cy="21431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35394" y="1663157"/>
            <a:ext cx="180081" cy="2143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0880" y="2025810"/>
            <a:ext cx="180081" cy="21431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5840" y="2315848"/>
            <a:ext cx="180081" cy="21431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20879" y="2643620"/>
            <a:ext cx="180081" cy="21431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06796" y="1342264"/>
            <a:ext cx="180081" cy="214310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18816" y="3668922"/>
            <a:ext cx="728062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менеджері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өнімдерді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нарықтық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зерттеулер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Тендерлер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ақпараттарды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талдауға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баға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ұсыныстарына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сұраныстарға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алуларға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тендерлерге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қатысу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ұйым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басшылығына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ұсыныстар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әзірлеуге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жеткізушілер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базасын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құруға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қолдауға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берушілермен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келіссөздерге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қызметіне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құжаттаманы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әзірлеу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кезінде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Тапсырыс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берушіден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тендерлік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құжаттаманы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алуды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учаскелеріне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мониторинг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жүргізеді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50" dirty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9437" y="375112"/>
            <a:ext cx="3961563" cy="6117763"/>
          </a:xfrm>
          <a:prstGeom prst="rect">
            <a:avLst/>
          </a:prstGeom>
        </p:spPr>
      </p:pic>
      <p:sp>
        <p:nvSpPr>
          <p:cNvPr id="15" name="Прямоугольник 6"/>
          <p:cNvSpPr/>
          <p:nvPr/>
        </p:nvSpPr>
        <p:spPr>
          <a:xfrm>
            <a:off x="34714" y="5420097"/>
            <a:ext cx="726315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Мамандықтың артықшылығы: </a:t>
            </a:r>
            <a:r>
              <a:rPr lang="kk-KZ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Еңбек нарығындағы білікті мамандарға деген сұраныс, жалақының жоғары деңгейі, мансаптық өсу мүмкіндігі, мамандықтың беделділігі.</a:t>
            </a:r>
          </a:p>
          <a:p>
            <a:pPr lvl="0" indent="449263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kk-KZ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Мансаптың өсуі - </a:t>
            </a:r>
            <a:r>
              <a:rPr lang="kk-KZ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«Сатып алушы» компанияның жетекші клиенттері немесе сатып алу бөлімінің директоры.</a:t>
            </a:r>
            <a:endParaRPr lang="kk-KZ" sz="1400" dirty="0" smtClean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5064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="" xmlns:a16="http://schemas.microsoft.com/office/drawing/2014/main" id="{BB356703-6718-4096-979E-75C8910B5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98" y="214290"/>
            <a:ext cx="6929486" cy="66888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02310100 </a:t>
            </a:r>
            <a:r>
              <a:rPr lang="ru-RU" sz="3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Аударма</a:t>
            </a:r>
            <a: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ісі</a:t>
            </a:r>
            <a: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ru-RU" sz="31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b="1" dirty="0" err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ru-RU" sz="31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үрлері</a:t>
            </a:r>
            <a:r>
              <a:rPr lang="ru-RU" sz="31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dirty="0" err="1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100" b="1" dirty="0" smtClean="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3100" dirty="0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>
            <a:extLst>
              <a:ext uri="{FF2B5EF4-FFF2-40B4-BE49-F238E27FC236}">
                <a16:creationId xmlns="" xmlns:a16="http://schemas.microsoft.com/office/drawing/2014/main" id="{D9A72FB7-17C1-4E76-9663-C9DBAB48A2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2398" y="1000108"/>
            <a:ext cx="6706065" cy="1259550"/>
          </a:xfrm>
        </p:spPr>
        <p:txBody>
          <a:bodyPr>
            <a:noAutofit/>
          </a:bodyPr>
          <a:lstStyle/>
          <a:p>
            <a:r>
              <a:rPr lang="ru-RU" sz="14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4S02310101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күндізгі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2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– 1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10 ай.</a:t>
            </a:r>
            <a:endParaRPr lang="ru-RU" sz="1400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="" xmlns:a16="http://schemas.microsoft.com/office/drawing/2014/main" id="{BE62978E-6718-466A-A7ED-6ED7E3E382A8}"/>
              </a:ext>
            </a:extLst>
          </p:cNvPr>
          <p:cNvSpPr/>
          <p:nvPr/>
        </p:nvSpPr>
        <p:spPr>
          <a:xfrm rot="2689455">
            <a:off x="365183" y="3270346"/>
            <a:ext cx="613694" cy="613694"/>
          </a:xfrm>
          <a:prstGeom prst="roundRect">
            <a:avLst/>
          </a:prstGeom>
          <a:solidFill>
            <a:srgbClr val="F05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="" xmlns:a16="http://schemas.microsoft.com/office/drawing/2014/main" id="{9E4AA8DB-6AB7-47C5-8D1E-1BCCC6DA9EF6}"/>
              </a:ext>
            </a:extLst>
          </p:cNvPr>
          <p:cNvSpPr/>
          <p:nvPr/>
        </p:nvSpPr>
        <p:spPr>
          <a:xfrm rot="2689455">
            <a:off x="365181" y="5056297"/>
            <a:ext cx="613694" cy="613694"/>
          </a:xfrm>
          <a:prstGeom prst="roundRect">
            <a:avLst/>
          </a:prstGeom>
          <a:solidFill>
            <a:srgbClr val="F053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угольник 7"/>
          <p:cNvSpPr/>
          <p:nvPr/>
        </p:nvSpPr>
        <p:spPr>
          <a:xfrm>
            <a:off x="1095340" y="3006159"/>
            <a:ext cx="63579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Аударма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тек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кәсіби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білімді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ғана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белгілі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қасиеттерді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5600" algn="just"/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ынтымақтастықтың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жандана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түсуі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қазақстандық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нарықтағы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шетелдік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компаниялар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санының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өсуі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шетел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тілінде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сөйлеп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қана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қоймай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сонымен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бастапқы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көзінің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мағынасын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жеткізе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сұранысты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айтарлықтай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арттырды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5600"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5"/>
          <p:cNvSpPr/>
          <p:nvPr/>
        </p:nvSpPr>
        <p:spPr>
          <a:xfrm>
            <a:off x="1166778" y="4643446"/>
            <a:ext cx="81439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 algn="just"/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Мамандықтың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артықшылығы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келе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жатқан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ақылы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мамандықтардың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бірі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Еңбек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нарығындағы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білікті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мамандарға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сұраныс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жалақы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үлкен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мансаптық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перспективалар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тілді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халықаралық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қатынас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тілін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жетік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білетін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саяхаттауға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істеуге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аласыз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39" name="Рисунок 38">
            <a:extLst>
              <a:ext uri="{FF2B5EF4-FFF2-40B4-BE49-F238E27FC236}">
                <a16:creationId xmlns="" xmlns:a16="http://schemas.microsoft.com/office/drawing/2014/main" id="{927E8C00-8698-4FB5-A714-0317CF8A60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600" b="16600"/>
          <a:stretch/>
        </p:blipFill>
        <p:spPr>
          <a:xfrm>
            <a:off x="7524760" y="857232"/>
            <a:ext cx="4429156" cy="35719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76782" y="1964520"/>
            <a:ext cx="224103" cy="266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57099" y="1678815"/>
            <a:ext cx="224103" cy="266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8909" y="1357190"/>
            <a:ext cx="224103" cy="2667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68909" y="1000107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52405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="" xmlns:a16="http://schemas.microsoft.com/office/drawing/2014/main" id="{D6576CC0-B6A1-41BD-81ED-0811BF057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658" y="69799"/>
            <a:ext cx="4681065" cy="668887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04210100 </a:t>
            </a:r>
            <a:r>
              <a:rPr lang="ru-RU" sz="2800" b="1" dirty="0" err="1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Құқықтану</a:t>
            </a:r>
            <a:endParaRPr lang="ru-RU" sz="3200" dirty="0">
              <a:solidFill>
                <a:srgbClr val="F053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0"/>
          <p:cNvSpPr/>
          <p:nvPr/>
        </p:nvSpPr>
        <p:spPr>
          <a:xfrm>
            <a:off x="475181" y="733093"/>
            <a:ext cx="465184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Біліктілігі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S04210101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6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күндізгі</a:t>
            </a:r>
            <a:r>
              <a:rPr lang="ru-RU" sz="1600" dirty="0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сырттай-қашықтықтан</a:t>
            </a:r>
            <a:r>
              <a:rPr lang="ru-RU" sz="1600" dirty="0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орыс</a:t>
            </a:r>
            <a:endParaRPr lang="ru-RU" sz="1600" dirty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Оқыту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мерзімі</a:t>
            </a:r>
            <a:r>
              <a:rPr lang="ru-RU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9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– 2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10 ай.</a:t>
            </a:r>
          </a:p>
          <a:p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11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сынып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негізінде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– 1 </a:t>
            </a:r>
            <a:r>
              <a:rPr lang="ru-RU" sz="16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sz="16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10 ай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solidFill>
                <a:srgbClr val="1B334B"/>
              </a:solidFill>
            </a:endParaRPr>
          </a:p>
        </p:txBody>
      </p:sp>
      <p:sp>
        <p:nvSpPr>
          <p:cNvPr id="22" name="Прямоугольник 14"/>
          <p:cNvSpPr/>
          <p:nvPr/>
        </p:nvSpPr>
        <p:spPr>
          <a:xfrm>
            <a:off x="232473" y="2165346"/>
            <a:ext cx="519288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endParaRPr lang="ru-RU" sz="1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sz="1400" b="1" i="1" dirty="0" smtClean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b="1" i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Құқықтану</a:t>
            </a:r>
            <a:r>
              <a:rPr lang="ru-RU" sz="1400" b="1" i="1" dirty="0">
                <a:solidFill>
                  <a:srgbClr val="F05323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өзін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құқықтық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сұранысқа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ие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ретінде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асыруға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беретін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мамандық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1400" b="1" i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мамандығы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қызметтің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ауқымды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спектрін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мемлекеттің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тұлғалардың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салаларында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туындайтын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заңды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құқықтары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мүдделерін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сақталуына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кепілдік</a:t>
            </a:r>
            <a:r>
              <a:rPr lang="ru-RU" sz="1400" dirty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100" dirty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122" name="AutoShape 2" descr="Картинки по запросу &quot;юрист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30" name="Picture 10" descr="Картинки по запросу &quot;юрист&quot;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/>
          <a:srcRect l="15734" r="15734"/>
          <a:stretch>
            <a:fillRect/>
          </a:stretch>
        </p:blipFill>
        <p:spPr bwMode="auto">
          <a:xfrm>
            <a:off x="5595934" y="357166"/>
            <a:ext cx="6299999" cy="6127750"/>
          </a:xfrm>
          <a:prstGeom prst="rect">
            <a:avLst/>
          </a:prstGeom>
          <a:noFill/>
        </p:spPr>
      </p:pic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F1DA1F3B-1D8A-4C29-BE26-73DBFD55B578}"/>
              </a:ext>
            </a:extLst>
          </p:cNvPr>
          <p:cNvSpPr/>
          <p:nvPr/>
        </p:nvSpPr>
        <p:spPr>
          <a:xfrm>
            <a:off x="238084" y="4143380"/>
            <a:ext cx="8416586" cy="184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5"/>
          <p:cNvSpPr/>
          <p:nvPr/>
        </p:nvSpPr>
        <p:spPr>
          <a:xfrm>
            <a:off x="309522" y="4286256"/>
            <a:ext cx="814393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Заңгер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құқық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саласындағы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маман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жауапкершілікті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зейінділікті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сауаттылық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табандылықты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Түлектердің кәсіби қызметінің объектілері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құқық қорғау органдары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билік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16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сот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атқарушы және өкілді органдары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кәсіпорындар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ақпараттық-түсіндіру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банктер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сақтандыру және аудиторлық компаниялар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білім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16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ұйымдары</a:t>
            </a:r>
            <a:r>
              <a:rPr lang="ru-RU" sz="16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2070" y="1610758"/>
            <a:ext cx="224103" cy="26670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28295" y="1295181"/>
            <a:ext cx="224103" cy="26670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38084" y="1046913"/>
            <a:ext cx="224103" cy="26670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C9890DD7-4687-4807-9E34-604A90BD13E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44581" y="763803"/>
            <a:ext cx="224103" cy="2667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01260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0"/>
          <p:cNvSpPr>
            <a:spLocks noChangeArrowheads="1"/>
          </p:cNvSpPr>
          <p:nvPr/>
        </p:nvSpPr>
        <p:spPr bwMode="gray">
          <a:xfrm>
            <a:off x="2595538" y="1714488"/>
            <a:ext cx="6691359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AutoShape 20"/>
          <p:cNvSpPr>
            <a:spLocks noChangeArrowheads="1"/>
          </p:cNvSpPr>
          <p:nvPr/>
        </p:nvSpPr>
        <p:spPr bwMode="gray">
          <a:xfrm>
            <a:off x="2595538" y="2571744"/>
            <a:ext cx="6691359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AutoShape 20"/>
          <p:cNvSpPr>
            <a:spLocks noChangeArrowheads="1"/>
          </p:cNvSpPr>
          <p:nvPr/>
        </p:nvSpPr>
        <p:spPr bwMode="gray">
          <a:xfrm>
            <a:off x="2666976" y="3279630"/>
            <a:ext cx="6691360" cy="61334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AutoShape 20"/>
          <p:cNvSpPr>
            <a:spLocks noChangeArrowheads="1"/>
          </p:cNvSpPr>
          <p:nvPr/>
        </p:nvSpPr>
        <p:spPr bwMode="gray">
          <a:xfrm>
            <a:off x="2666976" y="4286256"/>
            <a:ext cx="6691359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AutoShape 20"/>
          <p:cNvSpPr>
            <a:spLocks noChangeArrowheads="1"/>
          </p:cNvSpPr>
          <p:nvPr/>
        </p:nvSpPr>
        <p:spPr bwMode="gray">
          <a:xfrm>
            <a:off x="2666976" y="5214950"/>
            <a:ext cx="6885408" cy="48895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solidFill>
              <a:srgbClr val="C0C0C0"/>
            </a:solidFill>
            <a:round/>
            <a:headEnd/>
            <a:tailEnd/>
          </a:ln>
          <a:effectLst>
            <a:outerShdw dist="53882" dir="2700000" algn="ctr" rotWithShape="0">
              <a:srgbClr val="292929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Rectangle 21"/>
          <p:cNvSpPr>
            <a:spLocks noChangeArrowheads="1"/>
          </p:cNvSpPr>
          <p:nvPr/>
        </p:nvSpPr>
        <p:spPr bwMode="auto">
          <a:xfrm>
            <a:off x="4667240" y="1643050"/>
            <a:ext cx="23574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kk-KZ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Маркетинг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3"/>
          <p:cNvSpPr>
            <a:spLocks noChangeArrowheads="1"/>
          </p:cNvSpPr>
          <p:nvPr/>
        </p:nvSpPr>
        <p:spPr bwMode="auto">
          <a:xfrm>
            <a:off x="3231501" y="2508024"/>
            <a:ext cx="54194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Тамақтандыруды ұйымдастыру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25"/>
          <p:cNvSpPr>
            <a:spLocks noChangeArrowheads="1"/>
          </p:cNvSpPr>
          <p:nvPr/>
        </p:nvSpPr>
        <p:spPr bwMode="auto">
          <a:xfrm>
            <a:off x="2921557" y="3219780"/>
            <a:ext cx="647704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/>
            <a:r>
              <a:rPr lang="kk-KZ" sz="2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Тамақтану саласындағы қызмет көрсетуді          ұйымдастыру</a:t>
            </a:r>
            <a:endParaRPr lang="en-US" sz="2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30"/>
          <p:cNvSpPr>
            <a:spLocks noChangeArrowheads="1"/>
          </p:cNvSpPr>
          <p:nvPr/>
        </p:nvSpPr>
        <p:spPr bwMode="auto">
          <a:xfrm>
            <a:off x="3503712" y="4257544"/>
            <a:ext cx="5500417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kk-KZ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Бағдарламалық қамтамасыз ету</a:t>
            </a:r>
            <a:endParaRPr lang="en-US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30"/>
          <p:cNvSpPr>
            <a:spLocks noChangeArrowheads="1"/>
          </p:cNvSpPr>
          <p:nvPr/>
        </p:nvSpPr>
        <p:spPr bwMode="auto">
          <a:xfrm>
            <a:off x="2968387" y="5208929"/>
            <a:ext cx="68231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0" hangingPunct="0"/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аудит 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сатып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жөніндегі</a:t>
            </a:r>
            <a:r>
              <a:rPr lang="ru-RU" sz="16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менеджер)</a:t>
            </a:r>
            <a:endParaRPr lang="en-US" sz="16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Oval 26"/>
          <p:cNvSpPr>
            <a:spLocks noChangeArrowheads="1"/>
          </p:cNvSpPr>
          <p:nvPr/>
        </p:nvSpPr>
        <p:spPr bwMode="gray">
          <a:xfrm>
            <a:off x="2595538" y="2714620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Oval 26"/>
          <p:cNvSpPr>
            <a:spLocks noChangeArrowheads="1"/>
          </p:cNvSpPr>
          <p:nvPr/>
        </p:nvSpPr>
        <p:spPr bwMode="gray">
          <a:xfrm>
            <a:off x="2595538" y="1857364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0" name="Oval 26"/>
          <p:cNvSpPr>
            <a:spLocks noChangeArrowheads="1"/>
          </p:cNvSpPr>
          <p:nvPr/>
        </p:nvSpPr>
        <p:spPr bwMode="gray">
          <a:xfrm>
            <a:off x="2666976" y="4429132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1" name="Oval 26"/>
          <p:cNvSpPr>
            <a:spLocks noChangeArrowheads="1"/>
          </p:cNvSpPr>
          <p:nvPr/>
        </p:nvSpPr>
        <p:spPr bwMode="gray">
          <a:xfrm>
            <a:off x="2666976" y="5357826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22" name="Равнобедренный треугольник 21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071545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08" y="214290"/>
            <a:ext cx="1214446" cy="58416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127448" y="194348"/>
            <a:ext cx="8929750" cy="830997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ru-RU" sz="2400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sz="24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мамандықтар бойынша</a:t>
            </a:r>
            <a:r>
              <a:rPr lang="ru-RU" sz="24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cap="all" dirty="0" err="1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гранттар</a:t>
            </a:r>
            <a:r>
              <a:rPr lang="ru-RU" sz="2400" b="1" cap="all" dirty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400" b="1" cap="all" dirty="0" err="1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жоспарлануда</a:t>
            </a:r>
            <a:r>
              <a:rPr lang="ru-RU" sz="2400" b="1" cap="all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dirty="0"/>
          </a:p>
        </p:txBody>
      </p:sp>
      <p:sp>
        <p:nvSpPr>
          <p:cNvPr id="26" name="Пятиугольник 25"/>
          <p:cNvSpPr/>
          <p:nvPr/>
        </p:nvSpPr>
        <p:spPr>
          <a:xfrm>
            <a:off x="0" y="6572272"/>
            <a:ext cx="5048243" cy="285728"/>
          </a:xfrm>
          <a:prstGeom prst="homePlate">
            <a:avLst/>
          </a:prstGeom>
          <a:solidFill>
            <a:srgbClr val="F0532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3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29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52530" y="6572272"/>
            <a:ext cx="345903" cy="285728"/>
          </a:xfrm>
          <a:prstGeom prst="rect">
            <a:avLst/>
          </a:prstGeom>
          <a:noFill/>
        </p:spPr>
      </p:pic>
      <p:sp>
        <p:nvSpPr>
          <p:cNvPr id="30" name="Прямоугольник 29"/>
          <p:cNvSpPr/>
          <p:nvPr/>
        </p:nvSpPr>
        <p:spPr>
          <a:xfrm>
            <a:off x="1809720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3095604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Oval 26"/>
          <p:cNvSpPr>
            <a:spLocks noChangeArrowheads="1"/>
          </p:cNvSpPr>
          <p:nvPr/>
        </p:nvSpPr>
        <p:spPr bwMode="gray">
          <a:xfrm>
            <a:off x="2666976" y="3500438"/>
            <a:ext cx="304800" cy="228600"/>
          </a:xfrm>
          <a:prstGeom prst="ellipse">
            <a:avLst/>
          </a:prstGeom>
          <a:gradFill rotWithShape="1">
            <a:gsLst>
              <a:gs pos="0">
                <a:srgbClr val="E96E29"/>
              </a:gs>
              <a:gs pos="100000">
                <a:srgbClr val="E96E29">
                  <a:gamma/>
                  <a:shade val="66667"/>
                  <a:invGamma/>
                </a:srgbClr>
              </a:gs>
            </a:gsLst>
            <a:path path="shape">
              <a:fillToRect l="50000" t="50000" r="50000" b="50000"/>
            </a:path>
          </a:gradFill>
          <a:ln w="19050">
            <a:solidFill>
              <a:srgbClr val="FFFFFF"/>
            </a:solidFill>
            <a:round/>
            <a:headEnd/>
            <a:tailEnd/>
          </a:ln>
          <a:effectLst>
            <a:outerShdw dist="63500" dir="2212194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10"/>
          <p:cNvSpPr>
            <a:spLocks noGrp="1"/>
          </p:cNvSpPr>
          <p:nvPr>
            <p:ph type="body" sz="quarter" idx="11"/>
          </p:nvPr>
        </p:nvSpPr>
        <p:spPr>
          <a:xfrm>
            <a:off x="595274" y="1643050"/>
            <a:ext cx="5698024" cy="2828930"/>
          </a:xfrm>
        </p:spPr>
        <p:txBody>
          <a:bodyPr>
            <a:norm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Қабылдау комиссисының жаңа ережесіне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сәйкес колледжге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емтихансыз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аттестаттың орташа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баллымен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түсуге болады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5447" y="124060"/>
            <a:ext cx="1444877" cy="695004"/>
          </a:xfrm>
          <a:prstGeom prst="rect">
            <a:avLst/>
          </a:prstGeom>
        </p:spPr>
      </p:pic>
      <p:pic>
        <p:nvPicPr>
          <p:cNvPr id="1028" name="Picture 4" descr="Казахстанский зарегистрированный аттестат, казахстанский аттестат с  регистрацией, купить настоящий казахстанский аттестат, где купить аттестат  в казахстане, как купить настоящий аттестат в казахстане, казахстанский  аттестат с проводкой, купить ..."/>
          <p:cNvPicPr>
            <a:picLocks noChangeAspect="1" noChangeArrowheads="1"/>
          </p:cNvPicPr>
          <p:nvPr/>
        </p:nvPicPr>
        <p:blipFill>
          <a:blip r:embed="rId3">
            <a:lum bright="20000"/>
          </a:blip>
          <a:srcRect l="3653" t="5208" r="5032" b="2777"/>
          <a:stretch>
            <a:fillRect/>
          </a:stretch>
        </p:blipFill>
        <p:spPr bwMode="auto">
          <a:xfrm rot="20862879">
            <a:off x="7377054" y="2776549"/>
            <a:ext cx="4628806" cy="3271023"/>
          </a:xfrm>
          <a:prstGeom prst="rect">
            <a:avLst/>
          </a:prstGeom>
          <a:noFill/>
        </p:spPr>
      </p:pic>
      <p:pic>
        <p:nvPicPr>
          <p:cNvPr id="16" name="Picture 2" descr="Дипломы/Аттестаты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4"/>
          <a:srcRect l="7195" t="12531" r="10718" b="17520"/>
          <a:stretch>
            <a:fillRect/>
          </a:stretch>
        </p:blipFill>
        <p:spPr bwMode="auto">
          <a:xfrm rot="21110112">
            <a:off x="7159141" y="734873"/>
            <a:ext cx="4543078" cy="32236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11"/>
          <p:cNvSpPr>
            <a:spLocks noChangeArrowheads="1"/>
          </p:cNvSpPr>
          <p:nvPr/>
        </p:nvSpPr>
        <p:spPr bwMode="gray">
          <a:xfrm>
            <a:off x="4867327" y="1811939"/>
            <a:ext cx="2332567" cy="1733550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tint val="0"/>
                  <a:invGamma/>
                </a:srgbClr>
              </a:gs>
            </a:gsLst>
            <a:lin ang="5400000" scaled="1"/>
          </a:gra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gray">
          <a:xfrm>
            <a:off x="5081641" y="1954815"/>
            <a:ext cx="1976967" cy="1460500"/>
          </a:xfrm>
          <a:prstGeom prst="ellipse">
            <a:avLst/>
          </a:prstGeom>
          <a:gradFill rotWithShape="1">
            <a:gsLst>
              <a:gs pos="0">
                <a:srgbClr val="FFFF99">
                  <a:gamma/>
                  <a:shade val="26275"/>
                  <a:invGamma/>
                  <a:alpha val="89999"/>
                </a:srgbClr>
              </a:gs>
              <a:gs pos="50000">
                <a:srgbClr val="FFFF99">
                  <a:alpha val="45000"/>
                </a:srgbClr>
              </a:gs>
              <a:gs pos="100000">
                <a:srgbClr val="FFFF99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Freeform 15"/>
          <p:cNvSpPr>
            <a:spLocks/>
          </p:cNvSpPr>
          <p:nvPr/>
        </p:nvSpPr>
        <p:spPr bwMode="gray">
          <a:xfrm>
            <a:off x="5295955" y="2026253"/>
            <a:ext cx="1553633" cy="508000"/>
          </a:xfrm>
          <a:custGeom>
            <a:avLst/>
            <a:gdLst/>
            <a:ahLst/>
            <a:cxnLst>
              <a:cxn ang="0">
                <a:pos x="1301" y="401"/>
              </a:cxn>
              <a:cxn ang="0">
                <a:pos x="1317" y="442"/>
              </a:cxn>
              <a:cxn ang="0">
                <a:pos x="1321" y="481"/>
              </a:cxn>
              <a:cxn ang="0">
                <a:pos x="1315" y="516"/>
              </a:cxn>
              <a:cxn ang="0">
                <a:pos x="1298" y="550"/>
              </a:cxn>
              <a:cxn ang="0">
                <a:pos x="1272" y="579"/>
              </a:cxn>
              <a:cxn ang="0">
                <a:pos x="1239" y="604"/>
              </a:cxn>
              <a:cxn ang="0">
                <a:pos x="1196" y="628"/>
              </a:cxn>
              <a:cxn ang="0">
                <a:pos x="1147" y="649"/>
              </a:cxn>
              <a:cxn ang="0">
                <a:pos x="1092" y="667"/>
              </a:cxn>
              <a:cxn ang="0">
                <a:pos x="1031" y="683"/>
              </a:cxn>
              <a:cxn ang="0">
                <a:pos x="967" y="694"/>
              </a:cxn>
              <a:cxn ang="0">
                <a:pos x="896" y="704"/>
              </a:cxn>
              <a:cxn ang="0">
                <a:pos x="824" y="710"/>
              </a:cxn>
              <a:cxn ang="0">
                <a:pos x="795" y="712"/>
              </a:cxn>
              <a:cxn ang="0">
                <a:pos x="476" y="712"/>
              </a:cxn>
              <a:cxn ang="0">
                <a:pos x="472" y="712"/>
              </a:cxn>
              <a:cxn ang="0">
                <a:pos x="409" y="708"/>
              </a:cxn>
              <a:cxn ang="0">
                <a:pos x="348" y="704"/>
              </a:cxn>
              <a:cxn ang="0">
                <a:pos x="290" y="696"/>
              </a:cxn>
              <a:cxn ang="0">
                <a:pos x="235" y="689"/>
              </a:cxn>
              <a:cxn ang="0">
                <a:pos x="186" y="677"/>
              </a:cxn>
              <a:cxn ang="0">
                <a:pos x="141" y="663"/>
              </a:cxn>
              <a:cxn ang="0">
                <a:pos x="102" y="648"/>
              </a:cxn>
              <a:cxn ang="0">
                <a:pos x="67" y="630"/>
              </a:cxn>
              <a:cxn ang="0">
                <a:pos x="39" y="608"/>
              </a:cxn>
              <a:cxn ang="0">
                <a:pos x="18" y="583"/>
              </a:cxn>
              <a:cxn ang="0">
                <a:pos x="6" y="554"/>
              </a:cxn>
              <a:cxn ang="0">
                <a:pos x="0" y="524"/>
              </a:cxn>
              <a:cxn ang="0">
                <a:pos x="0" y="520"/>
              </a:cxn>
              <a:cxn ang="0">
                <a:pos x="4" y="487"/>
              </a:cxn>
              <a:cxn ang="0">
                <a:pos x="16" y="446"/>
              </a:cxn>
              <a:cxn ang="0">
                <a:pos x="51" y="370"/>
              </a:cxn>
              <a:cxn ang="0">
                <a:pos x="94" y="299"/>
              </a:cxn>
              <a:cxn ang="0">
                <a:pos x="147" y="235"/>
              </a:cxn>
              <a:cxn ang="0">
                <a:pos x="204" y="176"/>
              </a:cxn>
              <a:cxn ang="0">
                <a:pos x="270" y="125"/>
              </a:cxn>
              <a:cxn ang="0">
                <a:pos x="341" y="82"/>
              </a:cxn>
              <a:cxn ang="0">
                <a:pos x="415" y="47"/>
              </a:cxn>
              <a:cxn ang="0">
                <a:pos x="497" y="21"/>
              </a:cxn>
              <a:cxn ang="0">
                <a:pos x="581" y="6"/>
              </a:cxn>
              <a:cxn ang="0">
                <a:pos x="667" y="0"/>
              </a:cxn>
              <a:cxn ang="0">
                <a:pos x="667" y="0"/>
              </a:cxn>
              <a:cxn ang="0">
                <a:pos x="759" y="6"/>
              </a:cxn>
              <a:cxn ang="0">
                <a:pos x="847" y="23"/>
              </a:cxn>
              <a:cxn ang="0">
                <a:pos x="932" y="53"/>
              </a:cxn>
              <a:cxn ang="0">
                <a:pos x="1010" y="90"/>
              </a:cxn>
              <a:cxn ang="0">
                <a:pos x="1082" y="137"/>
              </a:cxn>
              <a:cxn ang="0">
                <a:pos x="1149" y="194"/>
              </a:cxn>
              <a:cxn ang="0">
                <a:pos x="1208" y="256"/>
              </a:cxn>
              <a:cxn ang="0">
                <a:pos x="1258" y="325"/>
              </a:cxn>
              <a:cxn ang="0">
                <a:pos x="1301" y="401"/>
              </a:cxn>
              <a:cxn ang="0">
                <a:pos x="1301" y="401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99">
                  <a:alpha val="17999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4" name="Oval 11"/>
          <p:cNvSpPr>
            <a:spLocks noChangeArrowheads="1"/>
          </p:cNvSpPr>
          <p:nvPr/>
        </p:nvSpPr>
        <p:spPr bwMode="gray">
          <a:xfrm>
            <a:off x="1509741" y="2312005"/>
            <a:ext cx="2405079" cy="1928826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tint val="0"/>
                  <a:invGamma/>
                </a:srgbClr>
              </a:gs>
            </a:gsLst>
            <a:lin ang="5400000" scaled="1"/>
          </a:gra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5" name="Oval 11"/>
          <p:cNvSpPr>
            <a:spLocks noChangeArrowheads="1"/>
          </p:cNvSpPr>
          <p:nvPr/>
        </p:nvSpPr>
        <p:spPr bwMode="gray">
          <a:xfrm>
            <a:off x="8082037" y="2454881"/>
            <a:ext cx="2428892" cy="1857388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tint val="0"/>
                  <a:invGamma/>
                </a:srgbClr>
              </a:gs>
            </a:gsLst>
            <a:lin ang="5400000" scaled="1"/>
          </a:gra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6" name="Oval 35"/>
          <p:cNvSpPr>
            <a:spLocks noChangeArrowheads="1"/>
          </p:cNvSpPr>
          <p:nvPr/>
        </p:nvSpPr>
        <p:spPr bwMode="gray">
          <a:xfrm>
            <a:off x="1652617" y="2454881"/>
            <a:ext cx="2117727" cy="1643074"/>
          </a:xfrm>
          <a:prstGeom prst="ellipse">
            <a:avLst/>
          </a:prstGeom>
          <a:gradFill rotWithShape="1">
            <a:gsLst>
              <a:gs pos="0">
                <a:srgbClr val="99FFCC">
                  <a:gamma/>
                  <a:shade val="26275"/>
                  <a:invGamma/>
                  <a:alpha val="89999"/>
                </a:srgbClr>
              </a:gs>
              <a:gs pos="50000">
                <a:srgbClr val="99FFCC">
                  <a:alpha val="45000"/>
                </a:srgbClr>
              </a:gs>
              <a:gs pos="100000">
                <a:srgbClr val="99FFCC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27" name="Oval 14"/>
          <p:cNvSpPr>
            <a:spLocks noChangeArrowheads="1"/>
          </p:cNvSpPr>
          <p:nvPr/>
        </p:nvSpPr>
        <p:spPr bwMode="gray">
          <a:xfrm>
            <a:off x="8296351" y="2597757"/>
            <a:ext cx="2071702" cy="1571636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28" name="Freeform 15"/>
          <p:cNvSpPr>
            <a:spLocks/>
          </p:cNvSpPr>
          <p:nvPr/>
        </p:nvSpPr>
        <p:spPr bwMode="gray">
          <a:xfrm>
            <a:off x="8510665" y="2669195"/>
            <a:ext cx="1553633" cy="508000"/>
          </a:xfrm>
          <a:custGeom>
            <a:avLst/>
            <a:gdLst/>
            <a:ahLst/>
            <a:cxnLst>
              <a:cxn ang="0">
                <a:pos x="1301" y="401"/>
              </a:cxn>
              <a:cxn ang="0">
                <a:pos x="1317" y="442"/>
              </a:cxn>
              <a:cxn ang="0">
                <a:pos x="1321" y="481"/>
              </a:cxn>
              <a:cxn ang="0">
                <a:pos x="1315" y="516"/>
              </a:cxn>
              <a:cxn ang="0">
                <a:pos x="1298" y="550"/>
              </a:cxn>
              <a:cxn ang="0">
                <a:pos x="1272" y="579"/>
              </a:cxn>
              <a:cxn ang="0">
                <a:pos x="1239" y="604"/>
              </a:cxn>
              <a:cxn ang="0">
                <a:pos x="1196" y="628"/>
              </a:cxn>
              <a:cxn ang="0">
                <a:pos x="1147" y="649"/>
              </a:cxn>
              <a:cxn ang="0">
                <a:pos x="1092" y="667"/>
              </a:cxn>
              <a:cxn ang="0">
                <a:pos x="1031" y="683"/>
              </a:cxn>
              <a:cxn ang="0">
                <a:pos x="967" y="694"/>
              </a:cxn>
              <a:cxn ang="0">
                <a:pos x="896" y="704"/>
              </a:cxn>
              <a:cxn ang="0">
                <a:pos x="824" y="710"/>
              </a:cxn>
              <a:cxn ang="0">
                <a:pos x="795" y="712"/>
              </a:cxn>
              <a:cxn ang="0">
                <a:pos x="476" y="712"/>
              </a:cxn>
              <a:cxn ang="0">
                <a:pos x="472" y="712"/>
              </a:cxn>
              <a:cxn ang="0">
                <a:pos x="409" y="708"/>
              </a:cxn>
              <a:cxn ang="0">
                <a:pos x="348" y="704"/>
              </a:cxn>
              <a:cxn ang="0">
                <a:pos x="290" y="696"/>
              </a:cxn>
              <a:cxn ang="0">
                <a:pos x="235" y="689"/>
              </a:cxn>
              <a:cxn ang="0">
                <a:pos x="186" y="677"/>
              </a:cxn>
              <a:cxn ang="0">
                <a:pos x="141" y="663"/>
              </a:cxn>
              <a:cxn ang="0">
                <a:pos x="102" y="648"/>
              </a:cxn>
              <a:cxn ang="0">
                <a:pos x="67" y="630"/>
              </a:cxn>
              <a:cxn ang="0">
                <a:pos x="39" y="608"/>
              </a:cxn>
              <a:cxn ang="0">
                <a:pos x="18" y="583"/>
              </a:cxn>
              <a:cxn ang="0">
                <a:pos x="6" y="554"/>
              </a:cxn>
              <a:cxn ang="0">
                <a:pos x="0" y="524"/>
              </a:cxn>
              <a:cxn ang="0">
                <a:pos x="0" y="520"/>
              </a:cxn>
              <a:cxn ang="0">
                <a:pos x="4" y="487"/>
              </a:cxn>
              <a:cxn ang="0">
                <a:pos x="16" y="446"/>
              </a:cxn>
              <a:cxn ang="0">
                <a:pos x="51" y="370"/>
              </a:cxn>
              <a:cxn ang="0">
                <a:pos x="94" y="299"/>
              </a:cxn>
              <a:cxn ang="0">
                <a:pos x="147" y="235"/>
              </a:cxn>
              <a:cxn ang="0">
                <a:pos x="204" y="176"/>
              </a:cxn>
              <a:cxn ang="0">
                <a:pos x="270" y="125"/>
              </a:cxn>
              <a:cxn ang="0">
                <a:pos x="341" y="82"/>
              </a:cxn>
              <a:cxn ang="0">
                <a:pos x="415" y="47"/>
              </a:cxn>
              <a:cxn ang="0">
                <a:pos x="497" y="21"/>
              </a:cxn>
              <a:cxn ang="0">
                <a:pos x="581" y="6"/>
              </a:cxn>
              <a:cxn ang="0">
                <a:pos x="667" y="0"/>
              </a:cxn>
              <a:cxn ang="0">
                <a:pos x="667" y="0"/>
              </a:cxn>
              <a:cxn ang="0">
                <a:pos x="759" y="6"/>
              </a:cxn>
              <a:cxn ang="0">
                <a:pos x="847" y="23"/>
              </a:cxn>
              <a:cxn ang="0">
                <a:pos x="932" y="53"/>
              </a:cxn>
              <a:cxn ang="0">
                <a:pos x="1010" y="90"/>
              </a:cxn>
              <a:cxn ang="0">
                <a:pos x="1082" y="137"/>
              </a:cxn>
              <a:cxn ang="0">
                <a:pos x="1149" y="194"/>
              </a:cxn>
              <a:cxn ang="0">
                <a:pos x="1208" y="256"/>
              </a:cxn>
              <a:cxn ang="0">
                <a:pos x="1258" y="325"/>
              </a:cxn>
              <a:cxn ang="0">
                <a:pos x="1301" y="401"/>
              </a:cxn>
              <a:cxn ang="0">
                <a:pos x="1301" y="401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99">
                  <a:alpha val="17999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9" name="Freeform 15"/>
          <p:cNvSpPr>
            <a:spLocks/>
          </p:cNvSpPr>
          <p:nvPr/>
        </p:nvSpPr>
        <p:spPr bwMode="gray">
          <a:xfrm>
            <a:off x="1938369" y="2526319"/>
            <a:ext cx="1553633" cy="508000"/>
          </a:xfrm>
          <a:custGeom>
            <a:avLst/>
            <a:gdLst/>
            <a:ahLst/>
            <a:cxnLst>
              <a:cxn ang="0">
                <a:pos x="1301" y="401"/>
              </a:cxn>
              <a:cxn ang="0">
                <a:pos x="1317" y="442"/>
              </a:cxn>
              <a:cxn ang="0">
                <a:pos x="1321" y="481"/>
              </a:cxn>
              <a:cxn ang="0">
                <a:pos x="1315" y="516"/>
              </a:cxn>
              <a:cxn ang="0">
                <a:pos x="1298" y="550"/>
              </a:cxn>
              <a:cxn ang="0">
                <a:pos x="1272" y="579"/>
              </a:cxn>
              <a:cxn ang="0">
                <a:pos x="1239" y="604"/>
              </a:cxn>
              <a:cxn ang="0">
                <a:pos x="1196" y="628"/>
              </a:cxn>
              <a:cxn ang="0">
                <a:pos x="1147" y="649"/>
              </a:cxn>
              <a:cxn ang="0">
                <a:pos x="1092" y="667"/>
              </a:cxn>
              <a:cxn ang="0">
                <a:pos x="1031" y="683"/>
              </a:cxn>
              <a:cxn ang="0">
                <a:pos x="967" y="694"/>
              </a:cxn>
              <a:cxn ang="0">
                <a:pos x="896" y="704"/>
              </a:cxn>
              <a:cxn ang="0">
                <a:pos x="824" y="710"/>
              </a:cxn>
              <a:cxn ang="0">
                <a:pos x="795" y="712"/>
              </a:cxn>
              <a:cxn ang="0">
                <a:pos x="476" y="712"/>
              </a:cxn>
              <a:cxn ang="0">
                <a:pos x="472" y="712"/>
              </a:cxn>
              <a:cxn ang="0">
                <a:pos x="409" y="708"/>
              </a:cxn>
              <a:cxn ang="0">
                <a:pos x="348" y="704"/>
              </a:cxn>
              <a:cxn ang="0">
                <a:pos x="290" y="696"/>
              </a:cxn>
              <a:cxn ang="0">
                <a:pos x="235" y="689"/>
              </a:cxn>
              <a:cxn ang="0">
                <a:pos x="186" y="677"/>
              </a:cxn>
              <a:cxn ang="0">
                <a:pos x="141" y="663"/>
              </a:cxn>
              <a:cxn ang="0">
                <a:pos x="102" y="648"/>
              </a:cxn>
              <a:cxn ang="0">
                <a:pos x="67" y="630"/>
              </a:cxn>
              <a:cxn ang="0">
                <a:pos x="39" y="608"/>
              </a:cxn>
              <a:cxn ang="0">
                <a:pos x="18" y="583"/>
              </a:cxn>
              <a:cxn ang="0">
                <a:pos x="6" y="554"/>
              </a:cxn>
              <a:cxn ang="0">
                <a:pos x="0" y="524"/>
              </a:cxn>
              <a:cxn ang="0">
                <a:pos x="0" y="520"/>
              </a:cxn>
              <a:cxn ang="0">
                <a:pos x="4" y="487"/>
              </a:cxn>
              <a:cxn ang="0">
                <a:pos x="16" y="446"/>
              </a:cxn>
              <a:cxn ang="0">
                <a:pos x="51" y="370"/>
              </a:cxn>
              <a:cxn ang="0">
                <a:pos x="94" y="299"/>
              </a:cxn>
              <a:cxn ang="0">
                <a:pos x="147" y="235"/>
              </a:cxn>
              <a:cxn ang="0">
                <a:pos x="204" y="176"/>
              </a:cxn>
              <a:cxn ang="0">
                <a:pos x="270" y="125"/>
              </a:cxn>
              <a:cxn ang="0">
                <a:pos x="341" y="82"/>
              </a:cxn>
              <a:cxn ang="0">
                <a:pos x="415" y="47"/>
              </a:cxn>
              <a:cxn ang="0">
                <a:pos x="497" y="21"/>
              </a:cxn>
              <a:cxn ang="0">
                <a:pos x="581" y="6"/>
              </a:cxn>
              <a:cxn ang="0">
                <a:pos x="667" y="0"/>
              </a:cxn>
              <a:cxn ang="0">
                <a:pos x="667" y="0"/>
              </a:cxn>
              <a:cxn ang="0">
                <a:pos x="759" y="6"/>
              </a:cxn>
              <a:cxn ang="0">
                <a:pos x="847" y="23"/>
              </a:cxn>
              <a:cxn ang="0">
                <a:pos x="932" y="53"/>
              </a:cxn>
              <a:cxn ang="0">
                <a:pos x="1010" y="90"/>
              </a:cxn>
              <a:cxn ang="0">
                <a:pos x="1082" y="137"/>
              </a:cxn>
              <a:cxn ang="0">
                <a:pos x="1149" y="194"/>
              </a:cxn>
              <a:cxn ang="0">
                <a:pos x="1208" y="256"/>
              </a:cxn>
              <a:cxn ang="0">
                <a:pos x="1258" y="325"/>
              </a:cxn>
              <a:cxn ang="0">
                <a:pos x="1301" y="401"/>
              </a:cxn>
              <a:cxn ang="0">
                <a:pos x="1301" y="401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FFFF99">
                  <a:alpha val="17999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Прямоугольник 29"/>
          <p:cNvSpPr/>
          <p:nvPr/>
        </p:nvSpPr>
        <p:spPr>
          <a:xfrm>
            <a:off x="4724451" y="2454881"/>
            <a:ext cx="280897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Маркетинг</a:t>
            </a:r>
            <a:endParaRPr lang="ru-RU" sz="2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522749" y="2560202"/>
            <a:ext cx="2451789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2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Тамақтану саласында қызмет көрсетуді ұйымдастыру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8082227" y="2965408"/>
            <a:ext cx="250033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20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Тамақтандыруды</a:t>
            </a:r>
            <a:r>
              <a:rPr lang="ru-RU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20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ұйымдастыру</a:t>
            </a:r>
            <a:endParaRPr lang="ru-RU" sz="2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7" name="Picture 2" descr="C:\Users\User\Desktop\logo qazkoop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" y="1"/>
            <a:ext cx="1428716" cy="461881"/>
          </a:xfrm>
          <a:prstGeom prst="rect">
            <a:avLst/>
          </a:prstGeom>
          <a:noFill/>
        </p:spPr>
      </p:pic>
      <p:sp>
        <p:nvSpPr>
          <p:cNvPr id="39" name="Пятиугольник 38"/>
          <p:cNvSpPr/>
          <p:nvPr/>
        </p:nvSpPr>
        <p:spPr>
          <a:xfrm>
            <a:off x="0" y="6572272"/>
            <a:ext cx="4762491" cy="285728"/>
          </a:xfrm>
          <a:prstGeom prst="homePlate">
            <a:avLst/>
          </a:prstGeom>
          <a:solidFill>
            <a:schemeClr val="accent2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4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41" name="Прямоугольник 40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42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381092" y="6613454"/>
            <a:ext cx="357190" cy="244546"/>
          </a:xfrm>
          <a:prstGeom prst="rect">
            <a:avLst/>
          </a:prstGeom>
          <a:noFill/>
        </p:spPr>
      </p:pic>
      <p:sp>
        <p:nvSpPr>
          <p:cNvPr id="43" name="Прямоугольник 42"/>
          <p:cNvSpPr/>
          <p:nvPr/>
        </p:nvSpPr>
        <p:spPr>
          <a:xfrm>
            <a:off x="1809720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1B334B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1B334B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071545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Заголовок 1"/>
          <p:cNvSpPr txBox="1">
            <a:spLocks/>
          </p:cNvSpPr>
          <p:nvPr/>
        </p:nvSpPr>
        <p:spPr>
          <a:xfrm>
            <a:off x="666712" y="0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kk-KZ" sz="3600" b="1" cap="all" dirty="0" smtClean="0">
                <a:ln w="0"/>
                <a:solidFill>
                  <a:srgbClr val="1B334B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Дуалды </a:t>
            </a:r>
            <a:r>
              <a:rPr lang="kk-KZ" sz="3600" b="1" cap="all" dirty="0">
                <a:ln w="0"/>
                <a:solidFill>
                  <a:srgbClr val="1B334B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оқыту</a:t>
            </a: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1B334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" name="Рисунок 4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08" y="214290"/>
            <a:ext cx="1214446" cy="584164"/>
          </a:xfrm>
          <a:prstGeom prst="rect">
            <a:avLst/>
          </a:prstGeom>
        </p:spPr>
      </p:pic>
      <p:sp>
        <p:nvSpPr>
          <p:cNvPr id="48" name="Oval 16"/>
          <p:cNvSpPr>
            <a:spLocks noChangeArrowheads="1"/>
          </p:cNvSpPr>
          <p:nvPr/>
        </p:nvSpPr>
        <p:spPr bwMode="gray">
          <a:xfrm>
            <a:off x="3938633" y="3883641"/>
            <a:ext cx="3929090" cy="2000264"/>
          </a:xfrm>
          <a:prstGeom prst="ellipse">
            <a:avLst/>
          </a:prstGeom>
          <a:gradFill rotWithShape="1">
            <a:gsLst>
              <a:gs pos="0">
                <a:srgbClr val="B2B2B2"/>
              </a:gs>
              <a:gs pos="100000">
                <a:srgbClr val="B2B2B2">
                  <a:gamma/>
                  <a:tint val="0"/>
                  <a:invGamma/>
                </a:srgbClr>
              </a:gs>
            </a:gsLst>
            <a:lin ang="5400000" scaled="1"/>
          </a:gradFill>
          <a:ln w="19050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49" name="Oval 19"/>
          <p:cNvSpPr>
            <a:spLocks noChangeArrowheads="1"/>
          </p:cNvSpPr>
          <p:nvPr/>
        </p:nvSpPr>
        <p:spPr bwMode="gray">
          <a:xfrm>
            <a:off x="4152947" y="4026517"/>
            <a:ext cx="3429024" cy="1714512"/>
          </a:xfrm>
          <a:prstGeom prst="ellipse">
            <a:avLst/>
          </a:prstGeom>
          <a:gradFill rotWithShape="1">
            <a:gsLst>
              <a:gs pos="0">
                <a:srgbClr val="CCCCFF">
                  <a:gamma/>
                  <a:shade val="26275"/>
                  <a:invGamma/>
                  <a:alpha val="89999"/>
                </a:srgbClr>
              </a:gs>
              <a:gs pos="50000">
                <a:srgbClr val="CCCCFF">
                  <a:alpha val="45000"/>
                </a:srgbClr>
              </a:gs>
              <a:gs pos="100000">
                <a:srgbClr val="CCCCFF">
                  <a:gamma/>
                  <a:shade val="26275"/>
                  <a:invGamma/>
                  <a:alpha val="89999"/>
                </a:srgbClr>
              </a:gs>
            </a:gsLst>
            <a:lin ang="5400000" scaled="1"/>
          </a:gradFill>
          <a:ln w="9525" algn="ctr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50" name="Freeform 36"/>
          <p:cNvSpPr>
            <a:spLocks/>
          </p:cNvSpPr>
          <p:nvPr/>
        </p:nvSpPr>
        <p:spPr bwMode="gray">
          <a:xfrm>
            <a:off x="4653013" y="4097955"/>
            <a:ext cx="2500330" cy="508000"/>
          </a:xfrm>
          <a:custGeom>
            <a:avLst/>
            <a:gdLst/>
            <a:ahLst/>
            <a:cxnLst>
              <a:cxn ang="0">
                <a:pos x="1301" y="401"/>
              </a:cxn>
              <a:cxn ang="0">
                <a:pos x="1317" y="442"/>
              </a:cxn>
              <a:cxn ang="0">
                <a:pos x="1321" y="481"/>
              </a:cxn>
              <a:cxn ang="0">
                <a:pos x="1315" y="516"/>
              </a:cxn>
              <a:cxn ang="0">
                <a:pos x="1298" y="550"/>
              </a:cxn>
              <a:cxn ang="0">
                <a:pos x="1272" y="579"/>
              </a:cxn>
              <a:cxn ang="0">
                <a:pos x="1239" y="604"/>
              </a:cxn>
              <a:cxn ang="0">
                <a:pos x="1196" y="628"/>
              </a:cxn>
              <a:cxn ang="0">
                <a:pos x="1147" y="649"/>
              </a:cxn>
              <a:cxn ang="0">
                <a:pos x="1092" y="667"/>
              </a:cxn>
              <a:cxn ang="0">
                <a:pos x="1031" y="683"/>
              </a:cxn>
              <a:cxn ang="0">
                <a:pos x="967" y="694"/>
              </a:cxn>
              <a:cxn ang="0">
                <a:pos x="896" y="704"/>
              </a:cxn>
              <a:cxn ang="0">
                <a:pos x="824" y="710"/>
              </a:cxn>
              <a:cxn ang="0">
                <a:pos x="795" y="712"/>
              </a:cxn>
              <a:cxn ang="0">
                <a:pos x="476" y="712"/>
              </a:cxn>
              <a:cxn ang="0">
                <a:pos x="472" y="712"/>
              </a:cxn>
              <a:cxn ang="0">
                <a:pos x="409" y="708"/>
              </a:cxn>
              <a:cxn ang="0">
                <a:pos x="348" y="704"/>
              </a:cxn>
              <a:cxn ang="0">
                <a:pos x="290" y="696"/>
              </a:cxn>
              <a:cxn ang="0">
                <a:pos x="235" y="689"/>
              </a:cxn>
              <a:cxn ang="0">
                <a:pos x="186" y="677"/>
              </a:cxn>
              <a:cxn ang="0">
                <a:pos x="141" y="663"/>
              </a:cxn>
              <a:cxn ang="0">
                <a:pos x="102" y="648"/>
              </a:cxn>
              <a:cxn ang="0">
                <a:pos x="67" y="630"/>
              </a:cxn>
              <a:cxn ang="0">
                <a:pos x="39" y="608"/>
              </a:cxn>
              <a:cxn ang="0">
                <a:pos x="18" y="583"/>
              </a:cxn>
              <a:cxn ang="0">
                <a:pos x="6" y="554"/>
              </a:cxn>
              <a:cxn ang="0">
                <a:pos x="0" y="524"/>
              </a:cxn>
              <a:cxn ang="0">
                <a:pos x="0" y="520"/>
              </a:cxn>
              <a:cxn ang="0">
                <a:pos x="4" y="487"/>
              </a:cxn>
              <a:cxn ang="0">
                <a:pos x="16" y="446"/>
              </a:cxn>
              <a:cxn ang="0">
                <a:pos x="51" y="370"/>
              </a:cxn>
              <a:cxn ang="0">
                <a:pos x="94" y="299"/>
              </a:cxn>
              <a:cxn ang="0">
                <a:pos x="147" y="235"/>
              </a:cxn>
              <a:cxn ang="0">
                <a:pos x="204" y="176"/>
              </a:cxn>
              <a:cxn ang="0">
                <a:pos x="270" y="125"/>
              </a:cxn>
              <a:cxn ang="0">
                <a:pos x="341" y="82"/>
              </a:cxn>
              <a:cxn ang="0">
                <a:pos x="415" y="47"/>
              </a:cxn>
              <a:cxn ang="0">
                <a:pos x="497" y="21"/>
              </a:cxn>
              <a:cxn ang="0">
                <a:pos x="581" y="6"/>
              </a:cxn>
              <a:cxn ang="0">
                <a:pos x="667" y="0"/>
              </a:cxn>
              <a:cxn ang="0">
                <a:pos x="667" y="0"/>
              </a:cxn>
              <a:cxn ang="0">
                <a:pos x="759" y="6"/>
              </a:cxn>
              <a:cxn ang="0">
                <a:pos x="847" y="23"/>
              </a:cxn>
              <a:cxn ang="0">
                <a:pos x="932" y="53"/>
              </a:cxn>
              <a:cxn ang="0">
                <a:pos x="1010" y="90"/>
              </a:cxn>
              <a:cxn ang="0">
                <a:pos x="1082" y="137"/>
              </a:cxn>
              <a:cxn ang="0">
                <a:pos x="1149" y="194"/>
              </a:cxn>
              <a:cxn ang="0">
                <a:pos x="1208" y="256"/>
              </a:cxn>
              <a:cxn ang="0">
                <a:pos x="1258" y="325"/>
              </a:cxn>
              <a:cxn ang="0">
                <a:pos x="1301" y="401"/>
              </a:cxn>
              <a:cxn ang="0">
                <a:pos x="1301" y="401"/>
              </a:cxn>
            </a:cxnLst>
            <a:rect l="0" t="0" r="r" b="b"/>
            <a:pathLst>
              <a:path w="1321" h="712">
                <a:moveTo>
                  <a:pt x="1301" y="401"/>
                </a:moveTo>
                <a:lnTo>
                  <a:pt x="1317" y="442"/>
                </a:lnTo>
                <a:lnTo>
                  <a:pt x="1321" y="481"/>
                </a:lnTo>
                <a:lnTo>
                  <a:pt x="1315" y="516"/>
                </a:lnTo>
                <a:lnTo>
                  <a:pt x="1298" y="550"/>
                </a:lnTo>
                <a:lnTo>
                  <a:pt x="1272" y="579"/>
                </a:lnTo>
                <a:lnTo>
                  <a:pt x="1239" y="604"/>
                </a:lnTo>
                <a:lnTo>
                  <a:pt x="1196" y="628"/>
                </a:lnTo>
                <a:lnTo>
                  <a:pt x="1147" y="649"/>
                </a:lnTo>
                <a:lnTo>
                  <a:pt x="1092" y="667"/>
                </a:lnTo>
                <a:lnTo>
                  <a:pt x="1031" y="683"/>
                </a:lnTo>
                <a:lnTo>
                  <a:pt x="967" y="694"/>
                </a:lnTo>
                <a:lnTo>
                  <a:pt x="896" y="704"/>
                </a:lnTo>
                <a:lnTo>
                  <a:pt x="824" y="710"/>
                </a:lnTo>
                <a:lnTo>
                  <a:pt x="795" y="712"/>
                </a:lnTo>
                <a:lnTo>
                  <a:pt x="476" y="712"/>
                </a:lnTo>
                <a:lnTo>
                  <a:pt x="472" y="712"/>
                </a:lnTo>
                <a:lnTo>
                  <a:pt x="409" y="708"/>
                </a:lnTo>
                <a:lnTo>
                  <a:pt x="348" y="704"/>
                </a:lnTo>
                <a:lnTo>
                  <a:pt x="290" y="696"/>
                </a:lnTo>
                <a:lnTo>
                  <a:pt x="235" y="689"/>
                </a:lnTo>
                <a:lnTo>
                  <a:pt x="186" y="677"/>
                </a:lnTo>
                <a:lnTo>
                  <a:pt x="141" y="663"/>
                </a:lnTo>
                <a:lnTo>
                  <a:pt x="102" y="648"/>
                </a:lnTo>
                <a:lnTo>
                  <a:pt x="67" y="630"/>
                </a:lnTo>
                <a:lnTo>
                  <a:pt x="39" y="608"/>
                </a:lnTo>
                <a:lnTo>
                  <a:pt x="18" y="583"/>
                </a:lnTo>
                <a:lnTo>
                  <a:pt x="6" y="554"/>
                </a:lnTo>
                <a:lnTo>
                  <a:pt x="0" y="524"/>
                </a:lnTo>
                <a:lnTo>
                  <a:pt x="0" y="520"/>
                </a:lnTo>
                <a:lnTo>
                  <a:pt x="4" y="487"/>
                </a:lnTo>
                <a:lnTo>
                  <a:pt x="16" y="446"/>
                </a:lnTo>
                <a:lnTo>
                  <a:pt x="51" y="370"/>
                </a:lnTo>
                <a:lnTo>
                  <a:pt x="94" y="299"/>
                </a:lnTo>
                <a:lnTo>
                  <a:pt x="147" y="235"/>
                </a:lnTo>
                <a:lnTo>
                  <a:pt x="204" y="176"/>
                </a:lnTo>
                <a:lnTo>
                  <a:pt x="270" y="125"/>
                </a:lnTo>
                <a:lnTo>
                  <a:pt x="341" y="82"/>
                </a:lnTo>
                <a:lnTo>
                  <a:pt x="415" y="47"/>
                </a:lnTo>
                <a:lnTo>
                  <a:pt x="497" y="21"/>
                </a:lnTo>
                <a:lnTo>
                  <a:pt x="581" y="6"/>
                </a:lnTo>
                <a:lnTo>
                  <a:pt x="667" y="0"/>
                </a:lnTo>
                <a:lnTo>
                  <a:pt x="667" y="0"/>
                </a:lnTo>
                <a:lnTo>
                  <a:pt x="759" y="6"/>
                </a:lnTo>
                <a:lnTo>
                  <a:pt x="847" y="23"/>
                </a:lnTo>
                <a:lnTo>
                  <a:pt x="932" y="53"/>
                </a:lnTo>
                <a:lnTo>
                  <a:pt x="1010" y="90"/>
                </a:lnTo>
                <a:lnTo>
                  <a:pt x="1082" y="137"/>
                </a:lnTo>
                <a:lnTo>
                  <a:pt x="1149" y="194"/>
                </a:lnTo>
                <a:lnTo>
                  <a:pt x="1208" y="256"/>
                </a:lnTo>
                <a:lnTo>
                  <a:pt x="1258" y="325"/>
                </a:lnTo>
                <a:lnTo>
                  <a:pt x="1301" y="401"/>
                </a:lnTo>
                <a:lnTo>
                  <a:pt x="1301" y="401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rgbClr val="99FFCC">
                  <a:alpha val="17999"/>
                </a:srgbClr>
              </a:gs>
            </a:gsLst>
            <a:lin ang="5400000" scaled="1"/>
          </a:gra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439816" y="4414733"/>
            <a:ext cx="3035841" cy="1077218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1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Дуальды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1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оқыту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30% </a:t>
            </a:r>
            <a:r>
              <a:rPr lang="ru-RU" sz="1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теориялық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1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білімді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70% </a:t>
            </a:r>
            <a:r>
              <a:rPr lang="ru-RU" sz="1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тәжірибен</a:t>
            </a:r>
            <a:r>
              <a:rPr lang="kk-KZ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і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ru-RU" sz="1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тікелей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1600" b="1" dirty="0" err="1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әлеуметтік серіктестер</a:t>
            </a:r>
            <a:r>
              <a:rPr lang="ru-RU" sz="1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базасының негізінде</a:t>
            </a:r>
            <a:r>
              <a:rPr lang="ru-RU" sz="1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1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өтеді</a:t>
            </a:r>
            <a:endParaRPr lang="ru-RU" sz="1600" b="1" cap="none" spc="0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2" name="Line 2"/>
          <p:cNvSpPr>
            <a:spLocks noChangeShapeType="1"/>
          </p:cNvSpPr>
          <p:nvPr/>
        </p:nvSpPr>
        <p:spPr bwMode="auto">
          <a:xfrm flipV="1">
            <a:off x="3938633" y="2669195"/>
            <a:ext cx="928694" cy="428628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3" name="Line 2"/>
          <p:cNvSpPr>
            <a:spLocks noChangeShapeType="1"/>
          </p:cNvSpPr>
          <p:nvPr/>
        </p:nvSpPr>
        <p:spPr bwMode="auto">
          <a:xfrm>
            <a:off x="7224781" y="2597757"/>
            <a:ext cx="1071570" cy="285752"/>
          </a:xfrm>
          <a:prstGeom prst="line">
            <a:avLst/>
          </a:prstGeom>
          <a:noFill/>
          <a:ln w="12700" cap="rnd">
            <a:solidFill>
              <a:srgbClr val="003366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54" name="Прямоугольник 53"/>
          <p:cNvSpPr/>
          <p:nvPr/>
        </p:nvSpPr>
        <p:spPr>
          <a:xfrm>
            <a:off x="3024166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\\192.168.0.254\общая\Тилдабаева Г.Т\Amantai\39\IMG_911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0961" y="2571744"/>
            <a:ext cx="5399689" cy="26998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2" descr="\\192.168.0.254\общая\Тилдабаева Г.Т\Amantai\39\IMG_911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81752" y="2571744"/>
            <a:ext cx="5381663" cy="27460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ятиугольник 6"/>
          <p:cNvSpPr/>
          <p:nvPr/>
        </p:nvSpPr>
        <p:spPr>
          <a:xfrm>
            <a:off x="0" y="6572272"/>
            <a:ext cx="5048243" cy="285728"/>
          </a:xfrm>
          <a:prstGeom prst="homePlate">
            <a:avLst/>
          </a:prstGeom>
          <a:solidFill>
            <a:srgbClr val="F0532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4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1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52530" y="6572272"/>
            <a:ext cx="345903" cy="28572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809720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-35719" y="-16817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-20636" y="313539"/>
            <a:ext cx="1166816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k-KZ" sz="3200" b="1" i="0" u="none" strike="noStrike" kern="1200" cap="all" spc="0" normalizeH="0" baseline="0" noProof="0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kk-KZ" sz="3200" b="1" i="0" u="none" strike="noStrike" kern="1200" cap="all" spc="0" normalizeH="0" baseline="0" noProof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“Сатушы, Бақылаушы-кассир”</a:t>
            </a:r>
            <a:r>
              <a:rPr lang="kk-KZ" sz="32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kk-KZ" sz="3200" b="1" cap="all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kk-KZ" sz="28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Оқу-Тәжірибелік </a:t>
            </a:r>
            <a:r>
              <a:rPr lang="kk-KZ" sz="28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зертханасы</a:t>
            </a:r>
            <a:br>
              <a:rPr lang="kk-KZ" sz="28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kumimoji="0" lang="kk-KZ" sz="2800" b="1" i="0" u="none" strike="noStrike" kern="1200" cap="all" spc="0" normalizeH="0" baseline="0" noProof="0" dirty="0" smtClean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User\Desktop\logo qazkoop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285728"/>
            <a:ext cx="1238214" cy="461881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095604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2398" y="2500306"/>
            <a:ext cx="5398856" cy="24735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3" descr="Снимок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3190" y="2500306"/>
            <a:ext cx="5204570" cy="25181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 descr="C:\Users\User\Desktop\logo qazkoo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" y="1"/>
            <a:ext cx="1309652" cy="461881"/>
          </a:xfrm>
          <a:prstGeom prst="rect">
            <a:avLst/>
          </a:prstGeom>
          <a:noFill/>
        </p:spPr>
      </p:pic>
      <p:sp>
        <p:nvSpPr>
          <p:cNvPr id="8" name="Пятиугольник 7"/>
          <p:cNvSpPr/>
          <p:nvPr/>
        </p:nvSpPr>
        <p:spPr>
          <a:xfrm>
            <a:off x="0" y="6572272"/>
            <a:ext cx="5048243" cy="285728"/>
          </a:xfrm>
          <a:prstGeom prst="homePlate">
            <a:avLst/>
          </a:prstGeom>
          <a:solidFill>
            <a:srgbClr val="F0532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F0532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5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1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52530" y="6572272"/>
            <a:ext cx="417341" cy="285728"/>
          </a:xfrm>
          <a:prstGeom prst="rect">
            <a:avLst/>
          </a:prstGeom>
          <a:noFill/>
        </p:spPr>
      </p:pic>
      <p:sp>
        <p:nvSpPr>
          <p:cNvPr id="12" name="Прямоугольник 11"/>
          <p:cNvSpPr/>
          <p:nvPr/>
        </p:nvSpPr>
        <p:spPr>
          <a:xfrm>
            <a:off x="1952596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364854" y="319511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kk-KZ" sz="3200" b="1" i="0" u="none" strike="noStrike" kern="1200" cap="all" spc="0" normalizeH="0" baseline="0" noProof="0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“СТУДЕНТ”</a:t>
            </a:r>
            <a:r>
              <a:rPr lang="kk-KZ" sz="32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kk-KZ" sz="3200" b="1" cap="all" dirty="0" smtClean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Оқу-Тәжірибелік зертханасы</a:t>
            </a:r>
            <a:r>
              <a:rPr lang="kk-KZ" sz="32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b="1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</a:b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" name="Picture 2" descr="C:\Users\User\Desktop\logo qazkoo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08" y="357166"/>
            <a:ext cx="1238214" cy="461881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3238480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1309654" y="96961"/>
            <a:ext cx="8390354" cy="1381365"/>
          </a:xfrm>
          <a:prstGeom prst="rect">
            <a:avLst/>
          </a:prstGeom>
        </p:spPr>
        <p:txBody>
          <a:bodyPr>
            <a:normAutofit fontScale="75000" lnSpcReduction="20000"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/>
            </a:r>
            <a:b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kumimoji="0" lang="ru-RU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kumimoji="0" lang="ru-RU" sz="43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Тамақтандыруды</a:t>
            </a:r>
            <a:r>
              <a:rPr kumimoji="0" lang="ru-RU" sz="4300" b="1" i="0" u="none" strike="noStrike" kern="1200" cap="none" spc="0" normalizeH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4300" b="1" i="0" u="none" strike="noStrike" kern="1200" cap="none" spc="0" normalizeH="0" noProof="0" dirty="0" err="1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ұйымдастыру</a:t>
            </a:r>
            <a:r>
              <a:rPr kumimoji="0" lang="ru-RU" sz="4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мамандығы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kumimoji="0" lang="ru-RU" sz="3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бойынша</a:t>
            </a: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kk-KZ" sz="3600" b="1" noProof="0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kk-KZ" sz="3600" b="1" dirty="0" smtClean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қу-тәжірибелік зертханасы</a:t>
            </a:r>
            <a:r>
              <a:rPr lang="kk-KZ" sz="3600" b="1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3600" b="1" dirty="0">
                <a:solidFill>
                  <a:srgbClr val="1B334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srgbClr val="1B334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6" descr="C:\Documents and Settings\T.Gulzada\Рабочий стол\ПРИЕМНАЯ КОМ\03\фото 03\IMG_927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12" y="2571744"/>
            <a:ext cx="3131128" cy="31305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4" descr="C:\Documents and Settings\T.Gulzada\Рабочий стол\ПРИЕМНАЯ КОМ\03\фото 03\IMG_93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52926" y="2285992"/>
            <a:ext cx="3188287" cy="2286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5" descr="C:\Documents and Settings\T.Gulzada\Рабочий стол\ПРИЕМНАЯ КОМ\03\фото 03\IMG_928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67702" y="2571744"/>
            <a:ext cx="3286148" cy="31209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ятиугольник 8"/>
          <p:cNvSpPr/>
          <p:nvPr/>
        </p:nvSpPr>
        <p:spPr>
          <a:xfrm>
            <a:off x="0" y="6572272"/>
            <a:ext cx="5048243" cy="285728"/>
          </a:xfrm>
          <a:prstGeom prst="homePlate">
            <a:avLst/>
          </a:prstGeom>
          <a:solidFill>
            <a:srgbClr val="F0532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5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2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52530" y="6572272"/>
            <a:ext cx="417341" cy="28572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952596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238480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Users\User\Desktop\logo qazkoo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5208" y="357166"/>
            <a:ext cx="1238214" cy="4618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Picture 2" descr="C:\Users\User\Desktop\logo qazkoop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208" y="357166"/>
            <a:ext cx="1238214" cy="461881"/>
          </a:xfrm>
          <a:prstGeom prst="rect">
            <a:avLst/>
          </a:prstGeom>
          <a:noFill/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055440" y="207022"/>
            <a:ext cx="8712968" cy="1164459"/>
          </a:xfrm>
          <a:prstGeom prst="rect">
            <a:avLst/>
          </a:prstGeom>
        </p:spPr>
        <p:txBody>
          <a:bodyPr>
            <a:normAutofit fontScale="82500" lnSpcReduction="2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«</a:t>
            </a:r>
            <a:r>
              <a:rPr lang="kk-KZ" sz="3900" b="1" dirty="0">
                <a:ln w="11430"/>
                <a:solidFill>
                  <a:srgbClr val="1B334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Тамақтану саласында қызмет көрсетуді </a:t>
            </a:r>
            <a:r>
              <a:rPr lang="kk-KZ" sz="3900" b="1" dirty="0" smtClean="0">
                <a:ln w="11430"/>
                <a:solidFill>
                  <a:srgbClr val="1B334B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ұйымдастыру</a:t>
            </a:r>
            <a:r>
              <a:rPr kumimoji="0" lang="ru-RU" sz="39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»</a:t>
            </a:r>
            <a:r>
              <a:rPr kumimoji="0" lang="ru-RU" sz="3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</a:p>
          <a:p>
            <a:pPr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ru-RU" sz="34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мамандығы бойынша</a:t>
            </a:r>
            <a:r>
              <a:rPr kumimoji="0" lang="ru-RU" sz="3400" b="1" i="0" u="none" strike="noStrike" kern="1200" cap="none" spc="0" normalizeH="0" noProof="0" dirty="0" smtClean="0">
                <a:ln>
                  <a:noFill/>
                </a:ln>
                <a:solidFill>
                  <a:srgbClr val="1B334B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kk-KZ" sz="3400" b="1" dirty="0" smtClean="0">
                <a:solidFill>
                  <a:srgbClr val="1B334B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оқу-тәжірибелік зертханасы</a:t>
            </a:r>
            <a:endParaRPr lang="ru-RU" sz="3400" b="1" dirty="0">
              <a:solidFill>
                <a:srgbClr val="1B334B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66844" y="1928802"/>
            <a:ext cx="2964636" cy="39528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81818" y="1928802"/>
            <a:ext cx="3071834" cy="4095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Пятиугольник 6"/>
          <p:cNvSpPr/>
          <p:nvPr/>
        </p:nvSpPr>
        <p:spPr>
          <a:xfrm>
            <a:off x="0" y="6572272"/>
            <a:ext cx="5048243" cy="285728"/>
          </a:xfrm>
          <a:prstGeom prst="homePlate">
            <a:avLst/>
          </a:prstGeom>
          <a:solidFill>
            <a:srgbClr val="F05323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5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0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52530" y="6572272"/>
            <a:ext cx="417341" cy="285728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1952596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8480" y="648866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Iskandarov\Desktop\Аудитория\20141015_12544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81026" y="2285992"/>
            <a:ext cx="4643470" cy="32156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C:\Users\Iskandarov\Desktop\Аудитория\20141015_1255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67438" y="2285992"/>
            <a:ext cx="4791602" cy="3250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380960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01</a:t>
            </a: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аудитория </a:t>
            </a: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“Оқу</a:t>
            </a:r>
            <a:r>
              <a:rPr lang="kk-KZ" sz="40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-Тәжірибелік шеберхана</a:t>
            </a:r>
            <a:r>
              <a:rPr kumimoji="0" lang="kk-KZ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”</a:t>
            </a:r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2" descr="C:\Users\User\Desktop\logo qazkoo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5208" y="285728"/>
            <a:ext cx="1238214" cy="461881"/>
          </a:xfrm>
          <a:prstGeom prst="rect">
            <a:avLst/>
          </a:prstGeom>
          <a:noFill/>
        </p:spPr>
      </p:pic>
      <p:pic>
        <p:nvPicPr>
          <p:cNvPr id="10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5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11" name="Прямоугольник 10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2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52530" y="6572272"/>
            <a:ext cx="357190" cy="285728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881158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Iskandarov\Desktop\Аудитория\IMG_62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95340" y="1928802"/>
            <a:ext cx="4432591" cy="34194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6" descr="C:\Users\Iskandarov\Desktop\Аудитория\IMG_625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8942" y="1928802"/>
            <a:ext cx="4505704" cy="34868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0"/>
            <a:ext cx="11739602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666712" y="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kumimoji="0" lang="kk-K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 21 аудитория  </a:t>
            </a:r>
            <a:br>
              <a:rPr kumimoji="0" lang="kk-KZ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“Нысанға бағытталған</a:t>
            </a:r>
          </a:p>
          <a:p>
            <a:pPr lvl="0" algn="ctr">
              <a:lnSpc>
                <a:spcPct val="90000"/>
              </a:lnSpc>
              <a:spcBef>
                <a:spcPct val="0"/>
              </a:spcBef>
              <a:defRPr/>
            </a:pPr>
            <a:r>
              <a:rPr lang="kk-KZ" sz="32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бағдарламалау”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 descr="C:\Users\User\Desktop\logo qazkoop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6646" y="285728"/>
            <a:ext cx="1238214" cy="461881"/>
          </a:xfrm>
          <a:prstGeom prst="rect">
            <a:avLst/>
          </a:prstGeom>
          <a:noFill/>
        </p:spPr>
      </p:pic>
      <p:pic>
        <p:nvPicPr>
          <p:cNvPr id="12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5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14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523968" y="6572272"/>
            <a:ext cx="357190" cy="285728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881158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="" xmlns:a16="http://schemas.microsoft.com/office/drawing/2014/main" id="{7EBB97FC-C188-4D5D-81E4-2BE2A4004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Колледждің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серіктестері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C:\Users\U.Adyrbekova\Desktop\13573625_1812189395667474_1057268632_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5538" y="1643050"/>
            <a:ext cx="2752743" cy="12903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ÐÐ°ÑÑÐ¸Ð½ÐºÐ¸ Ð¿Ð¾ Ð·Ð°Ð¿ÑÐ¾ÑÑ Ð»Ð¾Ð³Ð¾ÑÐ¸Ð¿ Ð¾ÑÐµÐ»Ñ Ð¼Ð°ÑÑÐ¸Ð¾ÑÑ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24562" y="1857364"/>
            <a:ext cx="1714512" cy="928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ÐÐ°ÑÑÐ¸Ð½ÐºÐ¸ Ð¿Ð¾ Ð·Ð°Ð¿ÑÐ¾ÑÑ Ð»Ð¾Ð³Ð¾ÑÐ¸Ð¿ Ð¾ÑÐµÐ»Ñ ÑÐ¸ÑÑ ÐºÐ°ÑÐ»ÑÐ¾Ð½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596330" y="1785926"/>
            <a:ext cx="2196079" cy="1285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8" descr="\\192.168.0.254\приемка 2012-2013\ПРИЕМКА 2017-2018 уч. год\логотипы соц партнеров\1888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4232" y="2928934"/>
            <a:ext cx="1928827" cy="1083470"/>
          </a:xfrm>
          <a:prstGeom prst="rect">
            <a:avLst/>
          </a:prstGeom>
          <a:noFill/>
        </p:spPr>
      </p:pic>
      <p:pic>
        <p:nvPicPr>
          <p:cNvPr id="8" name="Picture 16" descr="C:\Documents and Settings\T.Gulzada\Мои документы\Downloads\лого БЕРКАТ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67636" y="4786322"/>
            <a:ext cx="2937869" cy="5357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1С:Первый БИТ (ранее 1С:Бухучет и Торговля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881422" y="4357694"/>
            <a:ext cx="2881190" cy="668848"/>
          </a:xfrm>
          <a:prstGeom prst="rect">
            <a:avLst/>
          </a:prstGeom>
          <a:noFill/>
        </p:spPr>
      </p:pic>
      <p:pic>
        <p:nvPicPr>
          <p:cNvPr id="12" name="Picture 2" descr="\\192.168.0.254\приемка 2012-2013\ПРИЕМКА 2019-2020 уч. год\редисон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38150" y="4857760"/>
            <a:ext cx="2214578" cy="11906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C:\Users\U.Adyrbekova\Desktop\na_pravoberezhe_krasnoyarska_vtoroy_gipermarket_metro_otkroetsya_do_konca_god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167174" y="5220116"/>
            <a:ext cx="2643174" cy="1637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9" descr="\\192.168.0.254\приемка 2012-2013\ПРИЕМКА 2017-2018 уч. год\логотипы соц партнеров\Без названия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2398" y="3357562"/>
            <a:ext cx="2428892" cy="8731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0" descr="\\192.168.0.254\приемка 2012-2013\ПРИЕМКА 2017-2018 уч. год\логотипы соц партнеров\Без названия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453454" y="3143248"/>
            <a:ext cx="3000396" cy="11888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Равнобедренный треугольник 15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7" name="Picture 2" descr="C:\Users\User\Desktop\logo qazkoop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" y="1"/>
            <a:ext cx="1166776" cy="461881"/>
          </a:xfrm>
          <a:prstGeom prst="rect">
            <a:avLst/>
          </a:prstGeom>
          <a:noFill/>
        </p:spPr>
      </p:pic>
      <p:pic>
        <p:nvPicPr>
          <p:cNvPr id="18" name="Picture 8" descr="Кондитерская «Тап Татти» - &quot;Elen.kz&quot;"/>
          <p:cNvPicPr>
            <a:picLocks noChangeAspect="1" noChangeArrowheads="1"/>
          </p:cNvPicPr>
          <p:nvPr/>
        </p:nvPicPr>
        <p:blipFill>
          <a:blip r:embed="rId13"/>
          <a:srcRect t="36185" b="36000"/>
          <a:stretch>
            <a:fillRect/>
          </a:stretch>
        </p:blipFill>
        <p:spPr bwMode="auto">
          <a:xfrm>
            <a:off x="7596198" y="5715016"/>
            <a:ext cx="2270280" cy="675250"/>
          </a:xfrm>
          <a:prstGeom prst="rect">
            <a:avLst/>
          </a:prstGeom>
          <a:noFill/>
        </p:spPr>
      </p:pic>
      <p:pic>
        <p:nvPicPr>
          <p:cNvPr id="19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14" cstate="print"/>
          <a:srcRect b="32970"/>
          <a:stretch>
            <a:fillRect/>
          </a:stretch>
        </p:blipFill>
        <p:spPr bwMode="auto">
          <a:xfrm>
            <a:off x="0" y="6572248"/>
            <a:ext cx="585984" cy="285752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476211" y="648866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21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523968" y="6572272"/>
            <a:ext cx="357190" cy="285728"/>
          </a:xfrm>
          <a:prstGeom prst="rect">
            <a:avLst/>
          </a:prstGeom>
          <a:noFill/>
        </p:spPr>
      </p:pic>
      <p:sp>
        <p:nvSpPr>
          <p:cNvPr id="22" name="Прямоугольник 21"/>
          <p:cNvSpPr/>
          <p:nvPr/>
        </p:nvSpPr>
        <p:spPr>
          <a:xfrm>
            <a:off x="1881158" y="648866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3" name="Picture 10" descr="Болашак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523836" y="1428736"/>
            <a:ext cx="1645919" cy="16459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2" descr="Тренинговый центр Hr - practice Kazakhstan. Профайлинг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5881686" y="3071810"/>
            <a:ext cx="2071686" cy="12948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="" xmlns:p14="http://schemas.microsoft.com/office/powerpoint/2010/main" val="285369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6"/>
          <p:cNvSpPr txBox="1">
            <a:spLocks/>
          </p:cNvSpPr>
          <p:nvPr/>
        </p:nvSpPr>
        <p:spPr>
          <a:xfrm>
            <a:off x="309522" y="661249"/>
            <a:ext cx="11076709" cy="503727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marL="228600" lvl="0" indent="-228600" algn="ctr">
              <a:spcBef>
                <a:spcPts val="1000"/>
              </a:spcBef>
              <a:defRPr/>
            </a:pPr>
            <a:r>
              <a:rPr lang="ru-RU" sz="3600" b="1" dirty="0" smtClean="0">
                <a:ln/>
                <a:solidFill>
                  <a:srgbClr val="F0532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МАМАНДЫҚТЫ ТАҢДАУ </a:t>
            </a:r>
            <a:r>
              <a:rPr lang="ru-RU" sz="3600" b="1" dirty="0">
                <a:ln/>
                <a:solidFill>
                  <a:srgbClr val="F05323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- БОЛАШАҚТЫ ТАҢДАУ! </a:t>
            </a:r>
            <a:r>
              <a:rPr kumimoji="0" lang="ru-RU" sz="2800" b="1" i="0" u="none" strike="noStrike" kern="1200" cap="none" spc="0" normalizeH="0" baseline="0" noProof="0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/>
                <a:solidFill>
                  <a:srgbClr val="00206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</a:br>
            <a:endParaRPr kumimoji="0" lang="ru-RU" sz="2800" b="1" i="0" u="none" strike="noStrike" kern="1200" cap="none" spc="0" normalizeH="0" baseline="0" noProof="0" dirty="0" smtClean="0">
              <a:ln/>
              <a:solidFill>
                <a:srgbClr val="00206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  <a:p>
            <a:pPr marL="228600" lvl="0" indent="-228600" algn="ctr">
              <a:spcBef>
                <a:spcPts val="1000"/>
              </a:spcBef>
              <a:defRPr/>
            </a:pPr>
            <a:r>
              <a:rPr kumimoji="0" lang="ru-RU" sz="2800" b="1" i="0" u="none" strike="noStrike" kern="1200" cap="all" spc="0" normalizeH="0" baseline="0" noProof="0" dirty="0" smtClean="0">
                <a:ln/>
                <a:solidFill>
                  <a:srgbClr val="0025D8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/>
            </a:r>
            <a:br>
              <a:rPr kumimoji="0" lang="ru-RU" sz="2800" b="1" i="0" u="none" strike="noStrike" kern="1200" cap="all" spc="0" normalizeH="0" baseline="0" noProof="0" dirty="0" smtClean="0">
                <a:ln/>
                <a:solidFill>
                  <a:srgbClr val="0025D8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</a:b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НҰР-СҰЛТАН ҚАЛАСЫНЫҢ ҚАЗТҰТЫНУОДАҒЫНЫҢ ЖОҒАРЫ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КОЛЛЕДЖІ</a:t>
            </a:r>
          </a:p>
          <a:p>
            <a:pPr marL="228600" lvl="0" indent="-228600" algn="ctr">
              <a:spcBef>
                <a:spcPts val="1000"/>
              </a:spcBef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-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СІЗДІҢ СЕНІМДІ СЕРІКТЕСІҢІЗ!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/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</a:b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  <a:p>
            <a:pPr marL="228600" lvl="0" indent="-228600" algn="ctr">
              <a:spcBef>
                <a:spcPts val="1000"/>
              </a:spcBef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БҰЛ </a:t>
            </a: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СІЗДІҢ ТҰРАҚТЫ ЖӘНЕ ПРОГРЕССИВТІ </a:t>
            </a: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БОЛАШАҚҚА ДЕГЕН СЕНІМДІЛІГІҢІЗ!</a:t>
            </a:r>
            <a:endParaRPr lang="ru-RU" sz="2800" b="1" dirty="0">
              <a:solidFill>
                <a:schemeClr val="accent1">
                  <a:lumMod val="50000"/>
                </a:schemeClr>
              </a:solidFill>
              <a:latin typeface="Kz Times New Roman" pitchFamily="18" charset="0"/>
              <a:ea typeface="Kz Times New Roman" pitchFamily="18" charset="0"/>
              <a:cs typeface="Kz Times New Roman" pitchFamily="18" charset="0"/>
            </a:endParaRPr>
          </a:p>
          <a:p>
            <a:pPr marL="228600" lvl="0" indent="-228600" algn="ctr">
              <a:spcBef>
                <a:spcPts val="1000"/>
              </a:spcBef>
              <a:defRPr/>
            </a:pPr>
            <a:r>
              <a:rPr lang="ru-RU" sz="2800" b="1" dirty="0" smtClean="0">
                <a:solidFill>
                  <a:schemeClr val="accent1">
                    <a:lumMod val="50000"/>
                  </a:schemeClr>
                </a:solidFill>
                <a:latin typeface="Kz Times New Roman" pitchFamily="18" charset="0"/>
                <a:ea typeface="Kz Times New Roman" pitchFamily="18" charset="0"/>
                <a:cs typeface="Kz Times New Roman" pitchFamily="18" charset="0"/>
              </a:rPr>
              <a:t>СЕНІҢ БОЛАШАҒЫҢ ӨЗ ҚОЛЫҢДА!</a:t>
            </a:r>
            <a:endParaRPr kumimoji="0" lang="ru-RU" sz="2800" b="1" i="1" u="none" strike="noStrike" kern="1200" cap="all" spc="0" normalizeH="0" baseline="0" noProof="0" dirty="0">
              <a:ln/>
              <a:solidFill>
                <a:schemeClr val="accent1">
                  <a:lumMod val="50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6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2" cstate="print"/>
          <a:srcRect b="32970"/>
          <a:stretch>
            <a:fillRect/>
          </a:stretch>
        </p:blipFill>
        <p:spPr bwMode="auto">
          <a:xfrm>
            <a:off x="0" y="6429396"/>
            <a:ext cx="523836" cy="285752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23836" y="6357958"/>
            <a:ext cx="8963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pic>
        <p:nvPicPr>
          <p:cNvPr id="8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95407" y="6429396"/>
            <a:ext cx="357190" cy="28572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095472" y="6357958"/>
            <a:ext cx="12170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Равнобедренный треугольник 18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3524232" y="6357958"/>
            <a:ext cx="17492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олилиния: фигура 19">
            <a:extLst>
              <a:ext uri="{FF2B5EF4-FFF2-40B4-BE49-F238E27FC236}">
                <a16:creationId xmlns="" xmlns:a16="http://schemas.microsoft.com/office/drawing/2014/main" id="{0C370953-F495-4EB6-B835-70A5E7B3F6EE}"/>
              </a:ext>
            </a:extLst>
          </p:cNvPr>
          <p:cNvSpPr/>
          <p:nvPr/>
        </p:nvSpPr>
        <p:spPr>
          <a:xfrm rot="10800000">
            <a:off x="-14660" y="-69381"/>
            <a:ext cx="6057815" cy="6976184"/>
          </a:xfrm>
          <a:custGeom>
            <a:avLst/>
            <a:gdLst>
              <a:gd name="connsiteX0" fmla="*/ 7512001 w 7512001"/>
              <a:gd name="connsiteY0" fmla="*/ 6976184 h 6976184"/>
              <a:gd name="connsiteX1" fmla="*/ 7471158 w 7512001"/>
              <a:gd name="connsiteY1" fmla="*/ 6914835 h 6976184"/>
              <a:gd name="connsiteX2" fmla="*/ 0 w 7512001"/>
              <a:gd name="connsiteY2" fmla="*/ 6914835 h 6976184"/>
              <a:gd name="connsiteX3" fmla="*/ 2882430 w 7512001"/>
              <a:gd name="connsiteY3" fmla="*/ 0 h 6976184"/>
              <a:gd name="connsiteX4" fmla="*/ 2920480 w 7512001"/>
              <a:gd name="connsiteY4" fmla="*/ 56832 h 6976184"/>
              <a:gd name="connsiteX5" fmla="*/ 7512001 w 7512001"/>
              <a:gd name="connsiteY5" fmla="*/ 56832 h 69761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12001" h="6976184">
                <a:moveTo>
                  <a:pt x="7512001" y="6976184"/>
                </a:moveTo>
                <a:lnTo>
                  <a:pt x="7471158" y="6914835"/>
                </a:lnTo>
                <a:lnTo>
                  <a:pt x="0" y="6914835"/>
                </a:lnTo>
                <a:lnTo>
                  <a:pt x="2882430" y="0"/>
                </a:lnTo>
                <a:lnTo>
                  <a:pt x="2920480" y="56832"/>
                </a:lnTo>
                <a:lnTo>
                  <a:pt x="7512001" y="56832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dirty="0"/>
              <a:t>Ф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13462" y="3338874"/>
            <a:ext cx="4881554" cy="1371481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D43E661-D69B-4EC6-8FFE-EB226B9C184A}"/>
              </a:ext>
            </a:extLst>
          </p:cNvPr>
          <p:cNvSpPr/>
          <p:nvPr/>
        </p:nvSpPr>
        <p:spPr>
          <a:xfrm rot="1363364">
            <a:off x="10416231" y="2796450"/>
            <a:ext cx="559378" cy="4356910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2 w 540000"/>
              <a:gd name="connsiteY0" fmla="*/ 222006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32 w 540000"/>
              <a:gd name="connsiteY4" fmla="*/ 222006 h 5400000"/>
              <a:gd name="connsiteX0" fmla="*/ 32 w 559378"/>
              <a:gd name="connsiteY0" fmla="*/ 222006 h 5400000"/>
              <a:gd name="connsiteX1" fmla="*/ 540000 w 559378"/>
              <a:gd name="connsiteY1" fmla="*/ 0 h 5400000"/>
              <a:gd name="connsiteX2" fmla="*/ 559378 w 559378"/>
              <a:gd name="connsiteY2" fmla="*/ 5121168 h 5400000"/>
              <a:gd name="connsiteX3" fmla="*/ 0 w 559378"/>
              <a:gd name="connsiteY3" fmla="*/ 5400000 h 5400000"/>
              <a:gd name="connsiteX4" fmla="*/ 32 w 559378"/>
              <a:gd name="connsiteY4" fmla="*/ 222006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9378" h="5400000">
                <a:moveTo>
                  <a:pt x="32" y="222006"/>
                </a:moveTo>
                <a:lnTo>
                  <a:pt x="540000" y="0"/>
                </a:lnTo>
                <a:cubicBezTo>
                  <a:pt x="546459" y="1707056"/>
                  <a:pt x="552919" y="3414112"/>
                  <a:pt x="559378" y="5121168"/>
                </a:cubicBezTo>
                <a:lnTo>
                  <a:pt x="0" y="5400000"/>
                </a:lnTo>
                <a:cubicBezTo>
                  <a:pt x="11" y="3674002"/>
                  <a:pt x="21" y="1948004"/>
                  <a:pt x="32" y="222006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0E6B8E0E-916E-446C-8132-93622B2B0F73}"/>
              </a:ext>
            </a:extLst>
          </p:cNvPr>
          <p:cNvSpPr/>
          <p:nvPr/>
        </p:nvSpPr>
        <p:spPr>
          <a:xfrm rot="1363364">
            <a:off x="10685750" y="-308407"/>
            <a:ext cx="540000" cy="5111456"/>
          </a:xfrm>
          <a:custGeom>
            <a:avLst/>
            <a:gdLst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540000 w 540000"/>
              <a:gd name="connsiteY2" fmla="*/ 540000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83936 w 540000"/>
              <a:gd name="connsiteY2" fmla="*/ 526612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57468 w 540000"/>
              <a:gd name="connsiteY2" fmla="*/ 5215249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3701 w 540000"/>
              <a:gd name="connsiteY2" fmla="*/ 5217802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7531 w 540000"/>
              <a:gd name="connsiteY2" fmla="*/ 5208453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0 w 540000"/>
              <a:gd name="connsiteY0" fmla="*/ 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0 w 540000"/>
              <a:gd name="connsiteY4" fmla="*/ 0 h 5400000"/>
              <a:gd name="connsiteX0" fmla="*/ 33336 w 540000"/>
              <a:gd name="connsiteY0" fmla="*/ 214350 h 5400000"/>
              <a:gd name="connsiteX1" fmla="*/ 540000 w 540000"/>
              <a:gd name="connsiteY1" fmla="*/ 0 h 5400000"/>
              <a:gd name="connsiteX2" fmla="*/ 465692 w 540000"/>
              <a:gd name="connsiteY2" fmla="*/ 5204060 h 5400000"/>
              <a:gd name="connsiteX3" fmla="*/ 0 w 540000"/>
              <a:gd name="connsiteY3" fmla="*/ 5400000 h 5400000"/>
              <a:gd name="connsiteX4" fmla="*/ 33336 w 540000"/>
              <a:gd name="connsiteY4" fmla="*/ 214350 h 540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0000" h="5400000">
                <a:moveTo>
                  <a:pt x="33336" y="214350"/>
                </a:moveTo>
                <a:lnTo>
                  <a:pt x="540000" y="0"/>
                </a:lnTo>
                <a:lnTo>
                  <a:pt x="465692" y="5204060"/>
                </a:lnTo>
                <a:lnTo>
                  <a:pt x="0" y="5400000"/>
                </a:lnTo>
                <a:lnTo>
                  <a:pt x="33336" y="2143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Равнобедренный треугольник 6">
            <a:extLst>
              <a:ext uri="{FF2B5EF4-FFF2-40B4-BE49-F238E27FC236}">
                <a16:creationId xmlns="" xmlns:a16="http://schemas.microsoft.com/office/drawing/2014/main" id="{5DF29FB0-2825-4E75-80D6-FDFD8999BD20}"/>
              </a:ext>
            </a:extLst>
          </p:cNvPr>
          <p:cNvSpPr/>
          <p:nvPr/>
        </p:nvSpPr>
        <p:spPr>
          <a:xfrm>
            <a:off x="10437953" y="2895321"/>
            <a:ext cx="1733937" cy="3962679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354538" y="3344122"/>
            <a:ext cx="392909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Байланыс телефондары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дзаголовок 4"/>
          <p:cNvSpPr txBox="1"/>
          <p:nvPr/>
        </p:nvSpPr>
        <p:spPr>
          <a:xfrm>
            <a:off x="5651905" y="1720943"/>
            <a:ext cx="4143404" cy="832244"/>
          </a:xfrm>
          <a:prstGeom prst="rect">
            <a:avLst/>
          </a:prstGeom>
        </p:spPr>
        <p:txBody>
          <a:bodyPr vert="horz" lIns="91440" tIns="45720" rIns="91440" bIns="45720" rtlCol="0">
            <a:normAutofit fontScale="82823" lnSpcReduction="2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kumimoji="0" lang="kk-KZ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Нұр-Сұлтан қаласы </a:t>
            </a: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</a:pPr>
            <a:r>
              <a:rPr kumimoji="0" lang="kk-KZ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Кенесары</a:t>
            </a:r>
            <a:r>
              <a:rPr kumimoji="0" lang="kk-KZ" sz="31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көшесі,</a:t>
            </a:r>
            <a:r>
              <a:rPr kumimoji="0" lang="kk-KZ" sz="31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60</a:t>
            </a:r>
            <a:endParaRPr kumimoji="0" lang="ru-RU" sz="31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7"/>
          <p:cNvSpPr txBox="1"/>
          <p:nvPr/>
        </p:nvSpPr>
        <p:spPr>
          <a:xfrm>
            <a:off x="5721324" y="3328733"/>
            <a:ext cx="378621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8(7172) 50-18-30 </a:t>
            </a:r>
          </a:p>
          <a:p>
            <a:pPr algn="ctr">
              <a:buNone/>
            </a:pP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8(7172) 50-18-35</a:t>
            </a:r>
          </a:p>
          <a:p>
            <a:pPr algn="ctr">
              <a:buNone/>
            </a:pPr>
            <a:r>
              <a:rPr lang="kk-KZ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+7 747 876 33 69</a:t>
            </a:r>
          </a:p>
          <a:p>
            <a:pPr algn="ctr"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www.kaz-tek.kz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19" name="Прямоугольник 1">
            <a:extLst>
              <a:ext uri="{FF2B5EF4-FFF2-40B4-BE49-F238E27FC236}">
                <a16:creationId xmlns="" xmlns:a16="http://schemas.microsoft.com/office/drawing/2014/main" id="{62FFD0F1-A8A3-42C9-B720-DC92A4B978A6}"/>
              </a:ext>
            </a:extLst>
          </p:cNvPr>
          <p:cNvSpPr/>
          <p:nvPr/>
        </p:nvSpPr>
        <p:spPr>
          <a:xfrm>
            <a:off x="0" y="1523318"/>
            <a:ext cx="4881554" cy="1285884"/>
          </a:xfrm>
          <a:custGeom>
            <a:avLst/>
            <a:gdLst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43860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  <a:gd name="connsiteX0" fmla="*/ 0 w 4386001"/>
              <a:gd name="connsiteY0" fmla="*/ 0 h 865933"/>
              <a:gd name="connsiteX1" fmla="*/ 4386001 w 4386001"/>
              <a:gd name="connsiteY1" fmla="*/ 0 h 865933"/>
              <a:gd name="connsiteX2" fmla="*/ 3547801 w 4386001"/>
              <a:gd name="connsiteY2" fmla="*/ 865933 h 865933"/>
              <a:gd name="connsiteX3" fmla="*/ 0 w 4386001"/>
              <a:gd name="connsiteY3" fmla="*/ 865933 h 865933"/>
              <a:gd name="connsiteX4" fmla="*/ 0 w 4386001"/>
              <a:gd name="connsiteY4" fmla="*/ 0 h 86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86001" h="865933">
                <a:moveTo>
                  <a:pt x="0" y="0"/>
                </a:moveTo>
                <a:lnTo>
                  <a:pt x="4386001" y="0"/>
                </a:lnTo>
                <a:lnTo>
                  <a:pt x="3547801" y="865933"/>
                </a:lnTo>
                <a:lnTo>
                  <a:pt x="0" y="865933"/>
                </a:lnTo>
                <a:lnTo>
                  <a:pt x="0" y="0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>
            <a:extLst>
              <a:ext uri="{FF2B5EF4-FFF2-40B4-BE49-F238E27FC236}">
                <a16:creationId xmlns="" xmlns:a16="http://schemas.microsoft.com/office/drawing/2014/main" id="{17B0A06D-BE18-42F6-B6FD-5711770E378C}"/>
              </a:ext>
            </a:extLst>
          </p:cNvPr>
          <p:cNvSpPr txBox="1"/>
          <p:nvPr/>
        </p:nvSpPr>
        <p:spPr>
          <a:xfrm>
            <a:off x="404794" y="1475345"/>
            <a:ext cx="40719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Колледждің мекен-жайы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1554" y="116507"/>
            <a:ext cx="1723219" cy="828890"/>
          </a:xfrm>
          <a:prstGeom prst="rect">
            <a:avLst/>
          </a:prstGeom>
        </p:spPr>
      </p:pic>
      <p:pic>
        <p:nvPicPr>
          <p:cNvPr id="15" name="Picture 6" descr="Как создать логотип для Instagram: пошаговая инструкция | Logaster"/>
          <p:cNvPicPr>
            <a:picLocks noChangeAspect="1" noChangeArrowheads="1"/>
          </p:cNvPicPr>
          <p:nvPr/>
        </p:nvPicPr>
        <p:blipFill>
          <a:blip r:embed="rId3" cstate="print"/>
          <a:srcRect b="32970"/>
          <a:stretch>
            <a:fillRect/>
          </a:stretch>
        </p:blipFill>
        <p:spPr bwMode="auto">
          <a:xfrm>
            <a:off x="6381752" y="5500702"/>
            <a:ext cx="439488" cy="285752"/>
          </a:xfrm>
          <a:prstGeom prst="rect">
            <a:avLst/>
          </a:prstGeom>
          <a:noFill/>
        </p:spPr>
      </p:pic>
      <p:pic>
        <p:nvPicPr>
          <p:cNvPr id="16" name="Picture 4" descr="Файл:Facebook Logo (2019).png — Викиновост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53190" y="5000636"/>
            <a:ext cx="313006" cy="285728"/>
          </a:xfrm>
          <a:prstGeom prst="rect">
            <a:avLst/>
          </a:prstGeom>
          <a:noFill/>
        </p:spPr>
      </p:pic>
      <p:sp>
        <p:nvSpPr>
          <p:cNvPr id="17" name="Прямоугольник 16"/>
          <p:cNvSpPr/>
          <p:nvPr/>
        </p:nvSpPr>
        <p:spPr>
          <a:xfrm>
            <a:off x="7024694" y="5357826"/>
            <a:ext cx="11336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kaz.tek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10380" y="4857760"/>
            <a:ext cx="15584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college.tek</a:t>
            </a:r>
            <a:endParaRPr lang="ru-RU" sz="24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85084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Глубокий оранжевый синий">
      <a:dk1>
        <a:sysClr val="windowText" lastClr="000000"/>
      </a:dk1>
      <a:lt1>
        <a:sysClr val="window" lastClr="FFFFFF"/>
      </a:lt1>
      <a:dk2>
        <a:srgbClr val="182D40"/>
      </a:dk2>
      <a:lt2>
        <a:srgbClr val="E7E6E6"/>
      </a:lt2>
      <a:accent1>
        <a:srgbClr val="4472C4"/>
      </a:accent1>
      <a:accent2>
        <a:srgbClr val="F24C2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3776</TotalTime>
  <Words>1229</Words>
  <Application>Microsoft Office PowerPoint</Application>
  <PresentationFormat>Произвольный</PresentationFormat>
  <Paragraphs>202</Paragraphs>
  <Slides>23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Слайд 1</vt:lpstr>
      <vt:lpstr>Слайд 2</vt:lpstr>
      <vt:lpstr>Слайд 3</vt:lpstr>
      <vt:lpstr>04140100 Маркетинг</vt:lpstr>
      <vt:lpstr>06130100 Бағдарламалық қамтамасыз ету  (түрлері бойынша)</vt:lpstr>
      <vt:lpstr>Слайд 6</vt:lpstr>
      <vt:lpstr>10130200  Тамақтану саласында қызмет көрсетуді ұйымдастыру</vt:lpstr>
      <vt:lpstr>Слайд 8</vt:lpstr>
      <vt:lpstr>04110100 Есеп және аудит </vt:lpstr>
      <vt:lpstr>02310100 Аударма ісі                    (түрлері бойынша)</vt:lpstr>
      <vt:lpstr>04210100 Құқықтану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Колледждің әлеуметтік серіктестері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User</cp:lastModifiedBy>
  <cp:revision>101</cp:revision>
  <dcterms:created xsi:type="dcterms:W3CDTF">2020-06-15T10:11:26Z</dcterms:created>
  <dcterms:modified xsi:type="dcterms:W3CDTF">2021-04-08T07:32:49Z</dcterms:modified>
</cp:coreProperties>
</file>